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9"/>
  </p:notesMasterIdLst>
  <p:handoutMasterIdLst>
    <p:handoutMasterId r:id="rId20"/>
  </p:handoutMasterIdLst>
  <p:sldIdLst>
    <p:sldId id="263" r:id="rId2"/>
    <p:sldId id="264"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2" r:id="rId17"/>
    <p:sldId id="283" r:id="rId1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100336-0065-4A4D-8A23-8A97C6F7F08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63572E74-5DC2-4C50-ACF9-5D50C2227225}">
      <dgm:prSet phldrT="[Text]" custT="1"/>
      <dgm:spPr/>
      <dgm:t>
        <a:bodyPr/>
        <a:lstStyle/>
        <a:p>
          <a:r>
            <a:rPr lang="en-US" sz="6000" b="1" dirty="0"/>
            <a:t>Salt</a:t>
          </a:r>
          <a:endParaRPr lang="en-US" sz="6500" b="1" dirty="0"/>
        </a:p>
      </dgm:t>
    </dgm:pt>
    <dgm:pt modelId="{F203FF2E-2277-416C-9037-E6FFD44B7062}" type="parTrans" cxnId="{FDD2FC6F-FF52-4227-BAA0-15FEB1992B78}">
      <dgm:prSet/>
      <dgm:spPr/>
      <dgm:t>
        <a:bodyPr/>
        <a:lstStyle/>
        <a:p>
          <a:endParaRPr lang="en-US"/>
        </a:p>
      </dgm:t>
    </dgm:pt>
    <dgm:pt modelId="{13D1B5D7-06D2-46EA-8EDD-B3D8B07C134A}" type="sibTrans" cxnId="{FDD2FC6F-FF52-4227-BAA0-15FEB1992B78}">
      <dgm:prSet/>
      <dgm:spPr/>
      <dgm:t>
        <a:bodyPr/>
        <a:lstStyle/>
        <a:p>
          <a:endParaRPr lang="en-US"/>
        </a:p>
      </dgm:t>
    </dgm:pt>
    <dgm:pt modelId="{0DFC33C3-5A26-4F0A-9AA5-F5D646AE33A7}">
      <dgm:prSet phldrT="[Text]" custT="1"/>
      <dgm:spPr/>
      <dgm:t>
        <a:bodyPr/>
        <a:lstStyle/>
        <a:p>
          <a:r>
            <a:rPr lang="en-US" sz="6000" b="1" dirty="0"/>
            <a:t>Light</a:t>
          </a:r>
          <a:endParaRPr lang="en-US" sz="6500" b="1" dirty="0"/>
        </a:p>
      </dgm:t>
    </dgm:pt>
    <dgm:pt modelId="{53319A55-10D8-4652-8240-262DFC17B727}" type="parTrans" cxnId="{5D890F87-B881-4500-9FC3-51C908A4AB4E}">
      <dgm:prSet/>
      <dgm:spPr/>
      <dgm:t>
        <a:bodyPr/>
        <a:lstStyle/>
        <a:p>
          <a:endParaRPr lang="en-US"/>
        </a:p>
      </dgm:t>
    </dgm:pt>
    <dgm:pt modelId="{D5AEEAEC-FA72-4393-8775-95C719C95E42}" type="sibTrans" cxnId="{5D890F87-B881-4500-9FC3-51C908A4AB4E}">
      <dgm:prSet/>
      <dgm:spPr/>
      <dgm:t>
        <a:bodyPr/>
        <a:lstStyle/>
        <a:p>
          <a:endParaRPr lang="en-US"/>
        </a:p>
      </dgm:t>
    </dgm:pt>
    <dgm:pt modelId="{A15FB6B1-788C-4709-AEE5-7FABB18B1CFF}">
      <dgm:prSet phldrT="[Text]" custT="1"/>
      <dgm:spPr/>
      <dgm:t>
        <a:bodyPr/>
        <a:lstStyle/>
        <a:p>
          <a:r>
            <a:rPr lang="en-US" sz="4800" b="1" dirty="0"/>
            <a:t>Aroma</a:t>
          </a:r>
          <a:endParaRPr lang="en-US" sz="4000" b="1" dirty="0"/>
        </a:p>
        <a:p>
          <a:r>
            <a:rPr lang="en-US" sz="3200" dirty="0"/>
            <a:t>Philippians 4:18 </a:t>
          </a:r>
        </a:p>
      </dgm:t>
    </dgm:pt>
    <dgm:pt modelId="{F0E73685-2CED-498A-ABFB-3257032C7D9F}" type="parTrans" cxnId="{697FC967-A493-45CB-84A1-AA614F14EF82}">
      <dgm:prSet/>
      <dgm:spPr/>
      <dgm:t>
        <a:bodyPr/>
        <a:lstStyle/>
        <a:p>
          <a:endParaRPr lang="en-US"/>
        </a:p>
      </dgm:t>
    </dgm:pt>
    <dgm:pt modelId="{98D52740-3081-4A9F-867F-0F69362E296D}" type="sibTrans" cxnId="{697FC967-A493-45CB-84A1-AA614F14EF82}">
      <dgm:prSet/>
      <dgm:spPr/>
      <dgm:t>
        <a:bodyPr/>
        <a:lstStyle/>
        <a:p>
          <a:endParaRPr lang="en-US"/>
        </a:p>
      </dgm:t>
    </dgm:pt>
    <dgm:pt modelId="{4C0EA069-E70A-4AC7-AA5F-4F3DD6DE7173}">
      <dgm:prSet phldrT="[Text]" custT="1"/>
      <dgm:spPr/>
      <dgm:t>
        <a:bodyPr/>
        <a:lstStyle/>
        <a:p>
          <a:r>
            <a:rPr lang="en-US" sz="5400" b="1" dirty="0"/>
            <a:t>Leaven</a:t>
          </a:r>
        </a:p>
        <a:p>
          <a:r>
            <a:rPr lang="en-US" sz="3200" dirty="0"/>
            <a:t>Luke 13:21</a:t>
          </a:r>
        </a:p>
      </dgm:t>
    </dgm:pt>
    <dgm:pt modelId="{77CD8B07-6482-4CD1-89D4-BF46BABF6D72}" type="parTrans" cxnId="{45EAA11E-290B-42CF-B005-215CDD1F7E89}">
      <dgm:prSet/>
      <dgm:spPr/>
      <dgm:t>
        <a:bodyPr/>
        <a:lstStyle/>
        <a:p>
          <a:endParaRPr lang="en-US"/>
        </a:p>
      </dgm:t>
    </dgm:pt>
    <dgm:pt modelId="{5E3BE8D0-B328-41D4-B4F2-AB54EDDC576D}" type="sibTrans" cxnId="{45EAA11E-290B-42CF-B005-215CDD1F7E89}">
      <dgm:prSet/>
      <dgm:spPr/>
      <dgm:t>
        <a:bodyPr/>
        <a:lstStyle/>
        <a:p>
          <a:endParaRPr lang="en-US"/>
        </a:p>
      </dgm:t>
    </dgm:pt>
    <dgm:pt modelId="{34801193-7A0A-4380-99E4-1657E6C736F0}" type="pres">
      <dgm:prSet presAssocID="{D9100336-0065-4A4D-8A23-8A97C6F7F083}" presName="diagram" presStyleCnt="0">
        <dgm:presLayoutVars>
          <dgm:dir/>
          <dgm:resizeHandles val="exact"/>
        </dgm:presLayoutVars>
      </dgm:prSet>
      <dgm:spPr/>
    </dgm:pt>
    <dgm:pt modelId="{C2EAE0A3-A33F-4F4B-966F-74FB56F04E58}" type="pres">
      <dgm:prSet presAssocID="{63572E74-5DC2-4C50-ACF9-5D50C2227225}" presName="node" presStyleLbl="node1" presStyleIdx="0" presStyleCnt="4">
        <dgm:presLayoutVars>
          <dgm:bulletEnabled val="1"/>
        </dgm:presLayoutVars>
      </dgm:prSet>
      <dgm:spPr/>
    </dgm:pt>
    <dgm:pt modelId="{65D596C8-7C44-496C-81E6-7FB33DDA4BCD}" type="pres">
      <dgm:prSet presAssocID="{13D1B5D7-06D2-46EA-8EDD-B3D8B07C134A}" presName="sibTrans" presStyleCnt="0"/>
      <dgm:spPr/>
    </dgm:pt>
    <dgm:pt modelId="{6D0364DB-92C0-4AA7-A411-EE7CD18E66C6}" type="pres">
      <dgm:prSet presAssocID="{0DFC33C3-5A26-4F0A-9AA5-F5D646AE33A7}" presName="node" presStyleLbl="node1" presStyleIdx="1" presStyleCnt="4">
        <dgm:presLayoutVars>
          <dgm:bulletEnabled val="1"/>
        </dgm:presLayoutVars>
      </dgm:prSet>
      <dgm:spPr/>
    </dgm:pt>
    <dgm:pt modelId="{ED9EC44B-0854-4F3C-9173-66D6F60DDAC7}" type="pres">
      <dgm:prSet presAssocID="{D5AEEAEC-FA72-4393-8775-95C719C95E42}" presName="sibTrans" presStyleCnt="0"/>
      <dgm:spPr/>
    </dgm:pt>
    <dgm:pt modelId="{A362BE01-B0C7-4018-B221-B95D84E93140}" type="pres">
      <dgm:prSet presAssocID="{A15FB6B1-788C-4709-AEE5-7FABB18B1CFF}" presName="node" presStyleLbl="node1" presStyleIdx="2" presStyleCnt="4">
        <dgm:presLayoutVars>
          <dgm:bulletEnabled val="1"/>
        </dgm:presLayoutVars>
      </dgm:prSet>
      <dgm:spPr/>
    </dgm:pt>
    <dgm:pt modelId="{7861DCDA-0F1B-4441-B420-4DFBB0729957}" type="pres">
      <dgm:prSet presAssocID="{98D52740-3081-4A9F-867F-0F69362E296D}" presName="sibTrans" presStyleCnt="0"/>
      <dgm:spPr/>
    </dgm:pt>
    <dgm:pt modelId="{1B252681-4EB3-4403-B38C-48BDBEF5204A}" type="pres">
      <dgm:prSet presAssocID="{4C0EA069-E70A-4AC7-AA5F-4F3DD6DE7173}" presName="node" presStyleLbl="node1" presStyleIdx="3" presStyleCnt="4">
        <dgm:presLayoutVars>
          <dgm:bulletEnabled val="1"/>
        </dgm:presLayoutVars>
      </dgm:prSet>
      <dgm:spPr/>
    </dgm:pt>
  </dgm:ptLst>
  <dgm:cxnLst>
    <dgm:cxn modelId="{6BDCF808-F65D-476C-B9C1-3B3C36AEF619}" type="presOf" srcId="{63572E74-5DC2-4C50-ACF9-5D50C2227225}" destId="{C2EAE0A3-A33F-4F4B-966F-74FB56F04E58}" srcOrd="0" destOrd="0" presId="urn:microsoft.com/office/officeart/2005/8/layout/default"/>
    <dgm:cxn modelId="{6C75A209-EB34-44DD-9FD4-2A94660C81C7}" type="presOf" srcId="{D9100336-0065-4A4D-8A23-8A97C6F7F083}" destId="{34801193-7A0A-4380-99E4-1657E6C736F0}" srcOrd="0" destOrd="0" presId="urn:microsoft.com/office/officeart/2005/8/layout/default"/>
    <dgm:cxn modelId="{45EAA11E-290B-42CF-B005-215CDD1F7E89}" srcId="{D9100336-0065-4A4D-8A23-8A97C6F7F083}" destId="{4C0EA069-E70A-4AC7-AA5F-4F3DD6DE7173}" srcOrd="3" destOrd="0" parTransId="{77CD8B07-6482-4CD1-89D4-BF46BABF6D72}" sibTransId="{5E3BE8D0-B328-41D4-B4F2-AB54EDDC576D}"/>
    <dgm:cxn modelId="{34F1EB29-4D24-42F0-8B3D-61B69272DB65}" type="presOf" srcId="{A15FB6B1-788C-4709-AEE5-7FABB18B1CFF}" destId="{A362BE01-B0C7-4018-B221-B95D84E93140}" srcOrd="0" destOrd="0" presId="urn:microsoft.com/office/officeart/2005/8/layout/default"/>
    <dgm:cxn modelId="{697FC967-A493-45CB-84A1-AA614F14EF82}" srcId="{D9100336-0065-4A4D-8A23-8A97C6F7F083}" destId="{A15FB6B1-788C-4709-AEE5-7FABB18B1CFF}" srcOrd="2" destOrd="0" parTransId="{F0E73685-2CED-498A-ABFB-3257032C7D9F}" sibTransId="{98D52740-3081-4A9F-867F-0F69362E296D}"/>
    <dgm:cxn modelId="{FDD2FC6F-FF52-4227-BAA0-15FEB1992B78}" srcId="{D9100336-0065-4A4D-8A23-8A97C6F7F083}" destId="{63572E74-5DC2-4C50-ACF9-5D50C2227225}" srcOrd="0" destOrd="0" parTransId="{F203FF2E-2277-416C-9037-E6FFD44B7062}" sibTransId="{13D1B5D7-06D2-46EA-8EDD-B3D8B07C134A}"/>
    <dgm:cxn modelId="{66F0F972-2EA7-491C-A179-9CA0141B2F6E}" type="presOf" srcId="{0DFC33C3-5A26-4F0A-9AA5-F5D646AE33A7}" destId="{6D0364DB-92C0-4AA7-A411-EE7CD18E66C6}" srcOrd="0" destOrd="0" presId="urn:microsoft.com/office/officeart/2005/8/layout/default"/>
    <dgm:cxn modelId="{5D890F87-B881-4500-9FC3-51C908A4AB4E}" srcId="{D9100336-0065-4A4D-8A23-8A97C6F7F083}" destId="{0DFC33C3-5A26-4F0A-9AA5-F5D646AE33A7}" srcOrd="1" destOrd="0" parTransId="{53319A55-10D8-4652-8240-262DFC17B727}" sibTransId="{D5AEEAEC-FA72-4393-8775-95C719C95E42}"/>
    <dgm:cxn modelId="{55036DE4-8215-4140-AD3D-B7A4AD58AFAB}" type="presOf" srcId="{4C0EA069-E70A-4AC7-AA5F-4F3DD6DE7173}" destId="{1B252681-4EB3-4403-B38C-48BDBEF5204A}" srcOrd="0" destOrd="0" presId="urn:microsoft.com/office/officeart/2005/8/layout/default"/>
    <dgm:cxn modelId="{811E9F14-4DE7-4220-91BD-6461F3670DAB}" type="presParOf" srcId="{34801193-7A0A-4380-99E4-1657E6C736F0}" destId="{C2EAE0A3-A33F-4F4B-966F-74FB56F04E58}" srcOrd="0" destOrd="0" presId="urn:microsoft.com/office/officeart/2005/8/layout/default"/>
    <dgm:cxn modelId="{72DB6F9C-41EB-4C49-99AE-182F7A0B3F61}" type="presParOf" srcId="{34801193-7A0A-4380-99E4-1657E6C736F0}" destId="{65D596C8-7C44-496C-81E6-7FB33DDA4BCD}" srcOrd="1" destOrd="0" presId="urn:microsoft.com/office/officeart/2005/8/layout/default"/>
    <dgm:cxn modelId="{597C5BF8-DCBC-4E47-8E19-9ABFAE3E25BE}" type="presParOf" srcId="{34801193-7A0A-4380-99E4-1657E6C736F0}" destId="{6D0364DB-92C0-4AA7-A411-EE7CD18E66C6}" srcOrd="2" destOrd="0" presId="urn:microsoft.com/office/officeart/2005/8/layout/default"/>
    <dgm:cxn modelId="{48FD2192-3B19-4F7B-BF4A-085A721A68D8}" type="presParOf" srcId="{34801193-7A0A-4380-99E4-1657E6C736F0}" destId="{ED9EC44B-0854-4F3C-9173-66D6F60DDAC7}" srcOrd="3" destOrd="0" presId="urn:microsoft.com/office/officeart/2005/8/layout/default"/>
    <dgm:cxn modelId="{BDEC9F66-FC0E-46AE-AB40-7922AF0E9169}" type="presParOf" srcId="{34801193-7A0A-4380-99E4-1657E6C736F0}" destId="{A362BE01-B0C7-4018-B221-B95D84E93140}" srcOrd="4" destOrd="0" presId="urn:microsoft.com/office/officeart/2005/8/layout/default"/>
    <dgm:cxn modelId="{ACC64B50-C0E0-4B94-B1DD-67867A136711}" type="presParOf" srcId="{34801193-7A0A-4380-99E4-1657E6C736F0}" destId="{7861DCDA-0F1B-4441-B420-4DFBB0729957}" srcOrd="5" destOrd="0" presId="urn:microsoft.com/office/officeart/2005/8/layout/default"/>
    <dgm:cxn modelId="{3C1116A0-968E-440E-A3EE-B982F8AB614E}" type="presParOf" srcId="{34801193-7A0A-4380-99E4-1657E6C736F0}" destId="{1B252681-4EB3-4403-B38C-48BDBEF5204A}"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EAE0A3-A33F-4F4B-966F-74FB56F04E58}">
      <dsp:nvSpPr>
        <dsp:cNvPr id="0" name=""/>
        <dsp:cNvSpPr/>
      </dsp:nvSpPr>
      <dsp:spPr>
        <a:xfrm>
          <a:off x="744" y="145603"/>
          <a:ext cx="2902148" cy="174128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en-US" sz="6000" b="1" kern="1200" dirty="0"/>
            <a:t>Salt</a:t>
          </a:r>
          <a:endParaRPr lang="en-US" sz="6500" b="1" kern="1200" dirty="0"/>
        </a:p>
      </dsp:txBody>
      <dsp:txXfrm>
        <a:off x="744" y="145603"/>
        <a:ext cx="2902148" cy="1741289"/>
      </dsp:txXfrm>
    </dsp:sp>
    <dsp:sp modelId="{6D0364DB-92C0-4AA7-A411-EE7CD18E66C6}">
      <dsp:nvSpPr>
        <dsp:cNvPr id="0" name=""/>
        <dsp:cNvSpPr/>
      </dsp:nvSpPr>
      <dsp:spPr>
        <a:xfrm>
          <a:off x="3193107" y="145603"/>
          <a:ext cx="2902148" cy="174128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en-US" sz="6000" b="1" kern="1200" dirty="0"/>
            <a:t>Light</a:t>
          </a:r>
          <a:endParaRPr lang="en-US" sz="6500" b="1" kern="1200" dirty="0"/>
        </a:p>
      </dsp:txBody>
      <dsp:txXfrm>
        <a:off x="3193107" y="145603"/>
        <a:ext cx="2902148" cy="1741289"/>
      </dsp:txXfrm>
    </dsp:sp>
    <dsp:sp modelId="{A362BE01-B0C7-4018-B221-B95D84E93140}">
      <dsp:nvSpPr>
        <dsp:cNvPr id="0" name=""/>
        <dsp:cNvSpPr/>
      </dsp:nvSpPr>
      <dsp:spPr>
        <a:xfrm>
          <a:off x="744" y="2177107"/>
          <a:ext cx="2902148" cy="174128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en-US" sz="4800" b="1" kern="1200" dirty="0"/>
            <a:t>Aroma</a:t>
          </a:r>
          <a:endParaRPr lang="en-US" sz="4000" b="1" kern="1200" dirty="0"/>
        </a:p>
        <a:p>
          <a:pPr marL="0" lvl="0" indent="0" algn="ctr" defTabSz="2133600">
            <a:lnSpc>
              <a:spcPct val="90000"/>
            </a:lnSpc>
            <a:spcBef>
              <a:spcPct val="0"/>
            </a:spcBef>
            <a:spcAft>
              <a:spcPct val="35000"/>
            </a:spcAft>
            <a:buNone/>
          </a:pPr>
          <a:r>
            <a:rPr lang="en-US" sz="3200" kern="1200" dirty="0"/>
            <a:t>Philippians 4:18 </a:t>
          </a:r>
        </a:p>
      </dsp:txBody>
      <dsp:txXfrm>
        <a:off x="744" y="2177107"/>
        <a:ext cx="2902148" cy="1741289"/>
      </dsp:txXfrm>
    </dsp:sp>
    <dsp:sp modelId="{1B252681-4EB3-4403-B38C-48BDBEF5204A}">
      <dsp:nvSpPr>
        <dsp:cNvPr id="0" name=""/>
        <dsp:cNvSpPr/>
      </dsp:nvSpPr>
      <dsp:spPr>
        <a:xfrm>
          <a:off x="3193107" y="2177107"/>
          <a:ext cx="2902148" cy="174128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ctr" defTabSz="2400300">
            <a:lnSpc>
              <a:spcPct val="90000"/>
            </a:lnSpc>
            <a:spcBef>
              <a:spcPct val="0"/>
            </a:spcBef>
            <a:spcAft>
              <a:spcPct val="35000"/>
            </a:spcAft>
            <a:buNone/>
          </a:pPr>
          <a:r>
            <a:rPr lang="en-US" sz="5400" b="1" kern="1200" dirty="0"/>
            <a:t>Leaven</a:t>
          </a:r>
        </a:p>
        <a:p>
          <a:pPr marL="0" lvl="0" indent="0" algn="ctr" defTabSz="2400300">
            <a:lnSpc>
              <a:spcPct val="90000"/>
            </a:lnSpc>
            <a:spcBef>
              <a:spcPct val="0"/>
            </a:spcBef>
            <a:spcAft>
              <a:spcPct val="35000"/>
            </a:spcAft>
            <a:buNone/>
          </a:pPr>
          <a:r>
            <a:rPr lang="en-US" sz="3200" kern="1200" dirty="0"/>
            <a:t>Luke 13:21</a:t>
          </a:r>
        </a:p>
      </dsp:txBody>
      <dsp:txXfrm>
        <a:off x="3193107" y="2177107"/>
        <a:ext cx="2902148" cy="174128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4417BF8-260D-83D3-4C17-391F7D17EC28}"/>
              </a:ext>
            </a:extLst>
          </p:cNvPr>
          <p:cNvSpPr>
            <a:spLocks noGrp="1"/>
          </p:cNvSpPr>
          <p:nvPr>
            <p:ph type="hdr" sz="quarter"/>
          </p:nvPr>
        </p:nvSpPr>
        <p:spPr>
          <a:xfrm>
            <a:off x="1" y="1"/>
            <a:ext cx="3170357" cy="480547"/>
          </a:xfrm>
          <a:prstGeom prst="rect">
            <a:avLst/>
          </a:prstGeom>
        </p:spPr>
        <p:txBody>
          <a:bodyPr vert="horz" lIns="93784" tIns="46891" rIns="93784" bIns="46891" rtlCol="0"/>
          <a:lstStyle>
            <a:lvl1pPr algn="l">
              <a:defRPr sz="1200"/>
            </a:lvl1pPr>
          </a:lstStyle>
          <a:p>
            <a:r>
              <a:rPr lang="en-US" sz="1000">
                <a:latin typeface="Arial" panose="020B0604020202020204" pitchFamily="34" charset="0"/>
                <a:cs typeface="Arial" panose="020B0604020202020204" pitchFamily="34" charset="0"/>
              </a:rPr>
              <a:t>Fall 2022 Gospel Meeting</a:t>
            </a:r>
          </a:p>
        </p:txBody>
      </p:sp>
      <p:sp>
        <p:nvSpPr>
          <p:cNvPr id="3" name="Date Placeholder 2">
            <a:extLst>
              <a:ext uri="{FF2B5EF4-FFF2-40B4-BE49-F238E27FC236}">
                <a16:creationId xmlns:a16="http://schemas.microsoft.com/office/drawing/2014/main" id="{994BA151-44A4-644B-DFA6-2CCB3AF95C09}"/>
              </a:ext>
            </a:extLst>
          </p:cNvPr>
          <p:cNvSpPr>
            <a:spLocks noGrp="1"/>
          </p:cNvSpPr>
          <p:nvPr>
            <p:ph type="dt" sz="quarter" idx="1"/>
          </p:nvPr>
        </p:nvSpPr>
        <p:spPr>
          <a:xfrm>
            <a:off x="4143211" y="1"/>
            <a:ext cx="3170357" cy="480547"/>
          </a:xfrm>
          <a:prstGeom prst="rect">
            <a:avLst/>
          </a:prstGeom>
        </p:spPr>
        <p:txBody>
          <a:bodyPr vert="horz" lIns="93784" tIns="46891" rIns="93784" bIns="46891" rtlCol="0"/>
          <a:lstStyle>
            <a:lvl1pPr algn="r">
              <a:defRPr sz="1200"/>
            </a:lvl1pPr>
          </a:lstStyle>
          <a:p>
            <a:r>
              <a:rPr lang="en-US" sz="1000">
                <a:latin typeface="Arial" panose="020B0604020202020204" pitchFamily="34" charset="0"/>
                <a:cs typeface="Arial" panose="020B0604020202020204" pitchFamily="34" charset="0"/>
              </a:rPr>
              <a:t>10/24/2022 pm</a:t>
            </a:r>
          </a:p>
        </p:txBody>
      </p:sp>
      <p:sp>
        <p:nvSpPr>
          <p:cNvPr id="4" name="Footer Placeholder 3">
            <a:extLst>
              <a:ext uri="{FF2B5EF4-FFF2-40B4-BE49-F238E27FC236}">
                <a16:creationId xmlns:a16="http://schemas.microsoft.com/office/drawing/2014/main" id="{B710D251-5E65-A955-7F69-1911DD2A8508}"/>
              </a:ext>
            </a:extLst>
          </p:cNvPr>
          <p:cNvSpPr>
            <a:spLocks noGrp="1"/>
          </p:cNvSpPr>
          <p:nvPr>
            <p:ph type="ftr" sz="quarter" idx="2"/>
          </p:nvPr>
        </p:nvSpPr>
        <p:spPr>
          <a:xfrm>
            <a:off x="1" y="9120655"/>
            <a:ext cx="3170357" cy="480547"/>
          </a:xfrm>
          <a:prstGeom prst="rect">
            <a:avLst/>
          </a:prstGeom>
        </p:spPr>
        <p:txBody>
          <a:bodyPr vert="horz" lIns="93784" tIns="46891" rIns="93784" bIns="46891"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a:extLst>
              <a:ext uri="{FF2B5EF4-FFF2-40B4-BE49-F238E27FC236}">
                <a16:creationId xmlns:a16="http://schemas.microsoft.com/office/drawing/2014/main" id="{4313FF8A-3150-1DFA-47D4-8B05D034DF54}"/>
              </a:ext>
            </a:extLst>
          </p:cNvPr>
          <p:cNvSpPr>
            <a:spLocks noGrp="1"/>
          </p:cNvSpPr>
          <p:nvPr>
            <p:ph type="sldNum" sz="quarter" idx="3"/>
          </p:nvPr>
        </p:nvSpPr>
        <p:spPr>
          <a:xfrm>
            <a:off x="4143211" y="9120655"/>
            <a:ext cx="3170357" cy="480547"/>
          </a:xfrm>
          <a:prstGeom prst="rect">
            <a:avLst/>
          </a:prstGeom>
        </p:spPr>
        <p:txBody>
          <a:bodyPr vert="horz" lIns="93784" tIns="46891" rIns="93784" bIns="46891" rtlCol="0" anchor="b"/>
          <a:lstStyle>
            <a:lvl1pPr algn="r">
              <a:defRPr sz="1200"/>
            </a:lvl1pPr>
          </a:lstStyle>
          <a:p>
            <a:fld id="{14E70FCC-F6CA-4592-AC00-79D1FFEB148F}"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690505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357" cy="480547"/>
          </a:xfrm>
          <a:prstGeom prst="rect">
            <a:avLst/>
          </a:prstGeom>
        </p:spPr>
        <p:txBody>
          <a:bodyPr vert="horz" lIns="93784" tIns="46891" rIns="93784" bIns="46891" rtlCol="0"/>
          <a:lstStyle>
            <a:lvl1pPr algn="l">
              <a:defRPr sz="1200"/>
            </a:lvl1pPr>
          </a:lstStyle>
          <a:p>
            <a:r>
              <a:rPr lang="en-US"/>
              <a:t>Fall 2022 Gospel Meeting</a:t>
            </a:r>
          </a:p>
        </p:txBody>
      </p:sp>
      <p:sp>
        <p:nvSpPr>
          <p:cNvPr id="3" name="Date Placeholder 2"/>
          <p:cNvSpPr>
            <a:spLocks noGrp="1"/>
          </p:cNvSpPr>
          <p:nvPr>
            <p:ph type="dt" idx="1"/>
          </p:nvPr>
        </p:nvSpPr>
        <p:spPr>
          <a:xfrm>
            <a:off x="4143211" y="1"/>
            <a:ext cx="3170357" cy="480547"/>
          </a:xfrm>
          <a:prstGeom prst="rect">
            <a:avLst/>
          </a:prstGeom>
        </p:spPr>
        <p:txBody>
          <a:bodyPr vert="horz" lIns="93784" tIns="46891" rIns="93784" bIns="46891" rtlCol="0"/>
          <a:lstStyle>
            <a:lvl1pPr algn="r">
              <a:defRPr sz="1200"/>
            </a:lvl1pPr>
          </a:lstStyle>
          <a:p>
            <a:r>
              <a:rPr lang="en-US"/>
              <a:t>10/24/2022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3784" tIns="46891" rIns="93784" bIns="46891" rtlCol="0" anchor="ctr"/>
          <a:lstStyle/>
          <a:p>
            <a:endParaRPr lang="en-US"/>
          </a:p>
        </p:txBody>
      </p:sp>
      <p:sp>
        <p:nvSpPr>
          <p:cNvPr id="5" name="Notes Placeholder 4"/>
          <p:cNvSpPr>
            <a:spLocks noGrp="1"/>
          </p:cNvSpPr>
          <p:nvPr>
            <p:ph type="body" sz="quarter" idx="3"/>
          </p:nvPr>
        </p:nvSpPr>
        <p:spPr>
          <a:xfrm>
            <a:off x="730867" y="4620396"/>
            <a:ext cx="5853468" cy="3781061"/>
          </a:xfrm>
          <a:prstGeom prst="rect">
            <a:avLst/>
          </a:prstGeom>
        </p:spPr>
        <p:txBody>
          <a:bodyPr vert="horz" lIns="93784" tIns="46891" rIns="93784" bIns="4689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120655"/>
            <a:ext cx="3170357" cy="480547"/>
          </a:xfrm>
          <a:prstGeom prst="rect">
            <a:avLst/>
          </a:prstGeom>
        </p:spPr>
        <p:txBody>
          <a:bodyPr vert="horz" lIns="93784" tIns="46891" rIns="93784" bIns="46891"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3211" y="9120655"/>
            <a:ext cx="3170357" cy="480547"/>
          </a:xfrm>
          <a:prstGeom prst="rect">
            <a:avLst/>
          </a:prstGeom>
        </p:spPr>
        <p:txBody>
          <a:bodyPr vert="horz" lIns="93784" tIns="46891" rIns="93784" bIns="46891" rtlCol="0" anchor="b"/>
          <a:lstStyle>
            <a:lvl1pPr algn="r">
              <a:defRPr sz="1200"/>
            </a:lvl1pPr>
          </a:lstStyle>
          <a:p>
            <a:fld id="{5A2BF175-71F2-4377-96C8-8C1E7B79DA50}" type="slidenum">
              <a:rPr lang="en-US" smtClean="0"/>
              <a:t>‹#›</a:t>
            </a:fld>
            <a:endParaRPr lang="en-US"/>
          </a:p>
        </p:txBody>
      </p:sp>
    </p:spTree>
    <p:extLst>
      <p:ext uri="{BB962C8B-B14F-4D97-AF65-F5344CB8AC3E}">
        <p14:creationId xmlns:p14="http://schemas.microsoft.com/office/powerpoint/2010/main" val="118246936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914301">
              <a:defRPr/>
            </a:pPr>
            <a:fld id="{097BF0A6-9DE7-4D4F-86C7-D6F614E29483}" type="slidenum">
              <a:rPr lang="en-US">
                <a:solidFill>
                  <a:prstClr val="black"/>
                </a:solidFill>
                <a:latin typeface="Century Gothic" panose="020B0502020202020204"/>
              </a:rPr>
              <a:pPr defTabSz="914301">
                <a:defRPr/>
              </a:pPr>
              <a:t>1</a:t>
            </a:fld>
            <a:endParaRPr lang="en-US" dirty="0">
              <a:solidFill>
                <a:prstClr val="black"/>
              </a:solidFill>
              <a:latin typeface="Century Gothic" panose="020B0502020202020204"/>
            </a:endParaRPr>
          </a:p>
        </p:txBody>
      </p:sp>
    </p:spTree>
    <p:extLst>
      <p:ext uri="{BB962C8B-B14F-4D97-AF65-F5344CB8AC3E}">
        <p14:creationId xmlns:p14="http://schemas.microsoft.com/office/powerpoint/2010/main" val="25772678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301">
              <a:defRPr/>
            </a:pPr>
            <a:fld id="{097BF0A6-9DE7-4D4F-86C7-D6F614E29483}" type="slidenum">
              <a:rPr lang="en-US">
                <a:solidFill>
                  <a:prstClr val="black"/>
                </a:solidFill>
                <a:latin typeface="Century Gothic" panose="020B0502020202020204"/>
              </a:rPr>
              <a:pPr defTabSz="914301">
                <a:defRPr/>
              </a:pPr>
              <a:t>10</a:t>
            </a:fld>
            <a:endParaRPr lang="en-US" dirty="0">
              <a:solidFill>
                <a:prstClr val="black"/>
              </a:solidFill>
              <a:latin typeface="Century Gothic" panose="020B0502020202020204"/>
            </a:endParaRPr>
          </a:p>
        </p:txBody>
      </p:sp>
    </p:spTree>
    <p:extLst>
      <p:ext uri="{BB962C8B-B14F-4D97-AF65-F5344CB8AC3E}">
        <p14:creationId xmlns:p14="http://schemas.microsoft.com/office/powerpoint/2010/main" val="3821574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301">
              <a:defRPr/>
            </a:pPr>
            <a:fld id="{097BF0A6-9DE7-4D4F-86C7-D6F614E29483}" type="slidenum">
              <a:rPr lang="en-US">
                <a:solidFill>
                  <a:prstClr val="black"/>
                </a:solidFill>
                <a:latin typeface="Century Gothic" panose="020B0502020202020204"/>
              </a:rPr>
              <a:pPr defTabSz="914301">
                <a:defRPr/>
              </a:pPr>
              <a:t>11</a:t>
            </a:fld>
            <a:endParaRPr lang="en-US" dirty="0">
              <a:solidFill>
                <a:prstClr val="black"/>
              </a:solidFill>
              <a:latin typeface="Century Gothic" panose="020B0502020202020204"/>
            </a:endParaRPr>
          </a:p>
        </p:txBody>
      </p:sp>
    </p:spTree>
    <p:extLst>
      <p:ext uri="{BB962C8B-B14F-4D97-AF65-F5344CB8AC3E}">
        <p14:creationId xmlns:p14="http://schemas.microsoft.com/office/powerpoint/2010/main" val="32640946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r>
              <a:rPr lang="en-US" dirty="0"/>
              <a:t>Hidden - by definition, kept secret.</a:t>
            </a:r>
          </a:p>
        </p:txBody>
      </p:sp>
      <p:sp>
        <p:nvSpPr>
          <p:cNvPr id="4" name="Slide Number Placeholder 3"/>
          <p:cNvSpPr>
            <a:spLocks noGrp="1"/>
          </p:cNvSpPr>
          <p:nvPr>
            <p:ph type="sldNum" sz="quarter" idx="5"/>
          </p:nvPr>
        </p:nvSpPr>
        <p:spPr/>
        <p:txBody>
          <a:bodyPr/>
          <a:lstStyle/>
          <a:p>
            <a:pPr defTabSz="914301">
              <a:defRPr/>
            </a:pPr>
            <a:fld id="{097BF0A6-9DE7-4D4F-86C7-D6F614E29483}" type="slidenum">
              <a:rPr lang="en-US">
                <a:solidFill>
                  <a:prstClr val="black"/>
                </a:solidFill>
                <a:latin typeface="Century Gothic" panose="020B0502020202020204"/>
              </a:rPr>
              <a:pPr defTabSz="914301">
                <a:defRPr/>
              </a:pPr>
              <a:t>12</a:t>
            </a:fld>
            <a:endParaRPr lang="en-US" dirty="0">
              <a:solidFill>
                <a:prstClr val="black"/>
              </a:solidFill>
              <a:latin typeface="Century Gothic" panose="020B0502020202020204"/>
            </a:endParaRPr>
          </a:p>
        </p:txBody>
      </p:sp>
    </p:spTree>
    <p:extLst>
      <p:ext uri="{BB962C8B-B14F-4D97-AF65-F5344CB8AC3E}">
        <p14:creationId xmlns:p14="http://schemas.microsoft.com/office/powerpoint/2010/main" val="29517725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pPr defTabSz="942187"/>
            <a:r>
              <a:rPr lang="en-US" dirty="0"/>
              <a:t>Not miraculous or arbitrary.</a:t>
            </a:r>
          </a:p>
          <a:p>
            <a:r>
              <a:rPr lang="en-US" dirty="0"/>
              <a:t>Hidden - by definition, kept secret.</a:t>
            </a:r>
          </a:p>
        </p:txBody>
      </p:sp>
      <p:sp>
        <p:nvSpPr>
          <p:cNvPr id="4" name="Slide Number Placeholder 3"/>
          <p:cNvSpPr>
            <a:spLocks noGrp="1"/>
          </p:cNvSpPr>
          <p:nvPr>
            <p:ph type="sldNum" sz="quarter" idx="5"/>
          </p:nvPr>
        </p:nvSpPr>
        <p:spPr/>
        <p:txBody>
          <a:bodyPr/>
          <a:lstStyle/>
          <a:p>
            <a:pPr defTabSz="914301">
              <a:defRPr/>
            </a:pPr>
            <a:fld id="{097BF0A6-9DE7-4D4F-86C7-D6F614E29483}" type="slidenum">
              <a:rPr lang="en-US">
                <a:solidFill>
                  <a:prstClr val="black"/>
                </a:solidFill>
                <a:latin typeface="Century Gothic" panose="020B0502020202020204"/>
              </a:rPr>
              <a:pPr defTabSz="914301">
                <a:defRPr/>
              </a:pPr>
              <a:t>13</a:t>
            </a:fld>
            <a:endParaRPr lang="en-US" dirty="0">
              <a:solidFill>
                <a:prstClr val="black"/>
              </a:solidFill>
              <a:latin typeface="Century Gothic" panose="020B0502020202020204"/>
            </a:endParaRPr>
          </a:p>
        </p:txBody>
      </p:sp>
    </p:spTree>
    <p:extLst>
      <p:ext uri="{BB962C8B-B14F-4D97-AF65-F5344CB8AC3E}">
        <p14:creationId xmlns:p14="http://schemas.microsoft.com/office/powerpoint/2010/main" val="15363593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r>
              <a:rPr lang="en-US" dirty="0"/>
              <a:t>Hidden - by definition, kept secret.</a:t>
            </a:r>
          </a:p>
          <a:p>
            <a:endParaRPr lang="en-US" dirty="0"/>
          </a:p>
          <a:p>
            <a:pPr marL="618868" indent="-557152">
              <a:spcAft>
                <a:spcPts val="450"/>
              </a:spcAft>
              <a:buFont typeface="+mj-lt"/>
              <a:buAutoNum type="arabicPeriod"/>
            </a:pPr>
            <a:r>
              <a:rPr lang="en-US" b="1" dirty="0"/>
              <a:t>At home. </a:t>
            </a:r>
            <a:r>
              <a:rPr lang="en-US" dirty="0"/>
              <a:t>(note vs. 15) </a:t>
            </a:r>
          </a:p>
          <a:p>
            <a:pPr marL="618868" indent="-557152">
              <a:spcAft>
                <a:spcPts val="450"/>
              </a:spcAft>
              <a:buFont typeface="+mj-lt"/>
              <a:buAutoNum type="arabicPeriod"/>
            </a:pPr>
            <a:r>
              <a:rPr lang="en-US" b="1" dirty="0"/>
              <a:t>At work. </a:t>
            </a:r>
            <a:r>
              <a:rPr lang="en-US" dirty="0"/>
              <a:t>(Colossians 3:22-4:1)</a:t>
            </a:r>
          </a:p>
          <a:p>
            <a:pPr marL="618868" indent="-557152">
              <a:spcAft>
                <a:spcPts val="450"/>
              </a:spcAft>
              <a:buFont typeface="+mj-lt"/>
              <a:buAutoNum type="arabicPeriod"/>
            </a:pPr>
            <a:r>
              <a:rPr lang="en-US" b="1" dirty="0"/>
              <a:t>Among believers</a:t>
            </a:r>
          </a:p>
          <a:p>
            <a:pPr marL="618868" indent="-557152">
              <a:spcAft>
                <a:spcPts val="450"/>
              </a:spcAft>
              <a:buFont typeface="+mj-lt"/>
              <a:buAutoNum type="arabicPeriod"/>
            </a:pPr>
            <a:r>
              <a:rPr lang="en-US" b="1" dirty="0"/>
              <a:t>Everywhere!</a:t>
            </a:r>
            <a:endParaRPr lang="en-US" dirty="0"/>
          </a:p>
          <a:p>
            <a:endParaRPr lang="en-US" dirty="0"/>
          </a:p>
        </p:txBody>
      </p:sp>
      <p:sp>
        <p:nvSpPr>
          <p:cNvPr id="4" name="Slide Number Placeholder 3"/>
          <p:cNvSpPr>
            <a:spLocks noGrp="1"/>
          </p:cNvSpPr>
          <p:nvPr>
            <p:ph type="sldNum" sz="quarter" idx="5"/>
          </p:nvPr>
        </p:nvSpPr>
        <p:spPr/>
        <p:txBody>
          <a:bodyPr/>
          <a:lstStyle/>
          <a:p>
            <a:pPr defTabSz="914301">
              <a:defRPr/>
            </a:pPr>
            <a:fld id="{097BF0A6-9DE7-4D4F-86C7-D6F614E29483}" type="slidenum">
              <a:rPr lang="en-US">
                <a:solidFill>
                  <a:prstClr val="black"/>
                </a:solidFill>
                <a:latin typeface="Century Gothic" panose="020B0502020202020204"/>
              </a:rPr>
              <a:pPr defTabSz="914301">
                <a:defRPr/>
              </a:pPr>
              <a:t>14</a:t>
            </a:fld>
            <a:endParaRPr lang="en-US" dirty="0">
              <a:solidFill>
                <a:prstClr val="black"/>
              </a:solidFill>
              <a:latin typeface="Century Gothic" panose="020B0502020202020204"/>
            </a:endParaRPr>
          </a:p>
        </p:txBody>
      </p:sp>
    </p:spTree>
    <p:extLst>
      <p:ext uri="{BB962C8B-B14F-4D97-AF65-F5344CB8AC3E}">
        <p14:creationId xmlns:p14="http://schemas.microsoft.com/office/powerpoint/2010/main" val="14062748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r>
              <a:rPr lang="en-US" dirty="0"/>
              <a:t>Hidden - by definition, kept secret.</a:t>
            </a:r>
          </a:p>
        </p:txBody>
      </p:sp>
      <p:sp>
        <p:nvSpPr>
          <p:cNvPr id="4" name="Slide Number Placeholder 3"/>
          <p:cNvSpPr>
            <a:spLocks noGrp="1"/>
          </p:cNvSpPr>
          <p:nvPr>
            <p:ph type="sldNum" sz="quarter" idx="5"/>
          </p:nvPr>
        </p:nvSpPr>
        <p:spPr/>
        <p:txBody>
          <a:bodyPr/>
          <a:lstStyle/>
          <a:p>
            <a:pPr defTabSz="914301">
              <a:defRPr/>
            </a:pPr>
            <a:fld id="{097BF0A6-9DE7-4D4F-86C7-D6F614E29483}" type="slidenum">
              <a:rPr lang="en-US">
                <a:solidFill>
                  <a:prstClr val="black"/>
                </a:solidFill>
                <a:latin typeface="Century Gothic" panose="020B0502020202020204"/>
              </a:rPr>
              <a:pPr defTabSz="914301">
                <a:defRPr/>
              </a:pPr>
              <a:t>15</a:t>
            </a:fld>
            <a:endParaRPr lang="en-US" dirty="0">
              <a:solidFill>
                <a:prstClr val="black"/>
              </a:solidFill>
              <a:latin typeface="Century Gothic" panose="020B0502020202020204"/>
            </a:endParaRPr>
          </a:p>
        </p:txBody>
      </p:sp>
    </p:spTree>
    <p:extLst>
      <p:ext uri="{BB962C8B-B14F-4D97-AF65-F5344CB8AC3E}">
        <p14:creationId xmlns:p14="http://schemas.microsoft.com/office/powerpoint/2010/main" val="6258172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r>
              <a:rPr lang="en-US" dirty="0"/>
              <a:t>Hidden - by definition, kept secret.</a:t>
            </a:r>
          </a:p>
        </p:txBody>
      </p:sp>
      <p:sp>
        <p:nvSpPr>
          <p:cNvPr id="4" name="Slide Number Placeholder 3"/>
          <p:cNvSpPr>
            <a:spLocks noGrp="1"/>
          </p:cNvSpPr>
          <p:nvPr>
            <p:ph type="sldNum" sz="quarter" idx="5"/>
          </p:nvPr>
        </p:nvSpPr>
        <p:spPr/>
        <p:txBody>
          <a:bodyPr/>
          <a:lstStyle/>
          <a:p>
            <a:pPr defTabSz="914301">
              <a:defRPr/>
            </a:pPr>
            <a:fld id="{097BF0A6-9DE7-4D4F-86C7-D6F614E29483}" type="slidenum">
              <a:rPr lang="en-US">
                <a:solidFill>
                  <a:prstClr val="black"/>
                </a:solidFill>
                <a:latin typeface="Century Gothic" panose="020B0502020202020204"/>
              </a:rPr>
              <a:pPr defTabSz="914301">
                <a:defRPr/>
              </a:pPr>
              <a:t>16</a:t>
            </a:fld>
            <a:endParaRPr lang="en-US" dirty="0">
              <a:solidFill>
                <a:prstClr val="black"/>
              </a:solidFill>
              <a:latin typeface="Century Gothic" panose="020B0502020202020204"/>
            </a:endParaRPr>
          </a:p>
        </p:txBody>
      </p:sp>
    </p:spTree>
    <p:extLst>
      <p:ext uri="{BB962C8B-B14F-4D97-AF65-F5344CB8AC3E}">
        <p14:creationId xmlns:p14="http://schemas.microsoft.com/office/powerpoint/2010/main" val="36454793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r>
              <a:rPr lang="en-US" dirty="0"/>
              <a:t>Hidden - by definition, kept secret.</a:t>
            </a:r>
          </a:p>
        </p:txBody>
      </p:sp>
      <p:sp>
        <p:nvSpPr>
          <p:cNvPr id="4" name="Slide Number Placeholder 3"/>
          <p:cNvSpPr>
            <a:spLocks noGrp="1"/>
          </p:cNvSpPr>
          <p:nvPr>
            <p:ph type="sldNum" sz="quarter" idx="5"/>
          </p:nvPr>
        </p:nvSpPr>
        <p:spPr/>
        <p:txBody>
          <a:bodyPr/>
          <a:lstStyle/>
          <a:p>
            <a:pPr defTabSz="914301">
              <a:defRPr/>
            </a:pPr>
            <a:fld id="{097BF0A6-9DE7-4D4F-86C7-D6F614E29483}" type="slidenum">
              <a:rPr lang="en-US">
                <a:solidFill>
                  <a:prstClr val="black"/>
                </a:solidFill>
                <a:latin typeface="Century Gothic" panose="020B0502020202020204"/>
              </a:rPr>
              <a:pPr defTabSz="914301">
                <a:defRPr/>
              </a:pPr>
              <a:t>17</a:t>
            </a:fld>
            <a:endParaRPr lang="en-US" dirty="0">
              <a:solidFill>
                <a:prstClr val="black"/>
              </a:solidFill>
              <a:latin typeface="Century Gothic" panose="020B0502020202020204"/>
            </a:endParaRPr>
          </a:p>
        </p:txBody>
      </p:sp>
    </p:spTree>
    <p:extLst>
      <p:ext uri="{BB962C8B-B14F-4D97-AF65-F5344CB8AC3E}">
        <p14:creationId xmlns:p14="http://schemas.microsoft.com/office/powerpoint/2010/main" val="3961892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14301">
              <a:defRPr/>
            </a:pPr>
            <a:fld id="{097BF0A6-9DE7-4D4F-86C7-D6F614E29483}" type="slidenum">
              <a:rPr lang="en-US">
                <a:solidFill>
                  <a:prstClr val="black"/>
                </a:solidFill>
                <a:latin typeface="Century Gothic" panose="020B0502020202020204"/>
              </a:rPr>
              <a:pPr defTabSz="914301">
                <a:defRPr/>
              </a:pPr>
              <a:t>2</a:t>
            </a:fld>
            <a:endParaRPr lang="en-US" dirty="0">
              <a:solidFill>
                <a:prstClr val="black"/>
              </a:solidFill>
              <a:latin typeface="Century Gothic" panose="020B0502020202020204"/>
            </a:endParaRPr>
          </a:p>
        </p:txBody>
      </p:sp>
    </p:spTree>
    <p:extLst>
      <p:ext uri="{BB962C8B-B14F-4D97-AF65-F5344CB8AC3E}">
        <p14:creationId xmlns:p14="http://schemas.microsoft.com/office/powerpoint/2010/main" val="285704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14301">
              <a:defRPr/>
            </a:pPr>
            <a:fld id="{097BF0A6-9DE7-4D4F-86C7-D6F614E29483}" type="slidenum">
              <a:rPr lang="en-US">
                <a:solidFill>
                  <a:prstClr val="black"/>
                </a:solidFill>
                <a:latin typeface="Century Gothic" panose="020B0502020202020204"/>
              </a:rPr>
              <a:pPr defTabSz="914301">
                <a:defRPr/>
              </a:pPr>
              <a:t>3</a:t>
            </a:fld>
            <a:endParaRPr lang="en-US" dirty="0">
              <a:solidFill>
                <a:prstClr val="black"/>
              </a:solidFill>
              <a:latin typeface="Century Gothic" panose="020B0502020202020204"/>
            </a:endParaRPr>
          </a:p>
        </p:txBody>
      </p:sp>
    </p:spTree>
    <p:extLst>
      <p:ext uri="{BB962C8B-B14F-4D97-AF65-F5344CB8AC3E}">
        <p14:creationId xmlns:p14="http://schemas.microsoft.com/office/powerpoint/2010/main" val="298471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pPr defTabSz="942187"/>
            <a:r>
              <a:rPr lang="en-US" dirty="0"/>
              <a:t>– (Ephesians 5:8; Philippians 2:15)</a:t>
            </a:r>
          </a:p>
          <a:p>
            <a:endParaRPr lang="en-US" dirty="0"/>
          </a:p>
        </p:txBody>
      </p:sp>
      <p:sp>
        <p:nvSpPr>
          <p:cNvPr id="4" name="Slide Number Placeholder 3"/>
          <p:cNvSpPr>
            <a:spLocks noGrp="1"/>
          </p:cNvSpPr>
          <p:nvPr>
            <p:ph type="sldNum" sz="quarter" idx="5"/>
          </p:nvPr>
        </p:nvSpPr>
        <p:spPr/>
        <p:txBody>
          <a:bodyPr/>
          <a:lstStyle/>
          <a:p>
            <a:pPr defTabSz="914301">
              <a:defRPr/>
            </a:pPr>
            <a:fld id="{097BF0A6-9DE7-4D4F-86C7-D6F614E29483}" type="slidenum">
              <a:rPr lang="en-US">
                <a:solidFill>
                  <a:prstClr val="black"/>
                </a:solidFill>
                <a:latin typeface="Century Gothic" panose="020B0502020202020204"/>
              </a:rPr>
              <a:pPr defTabSz="914301">
                <a:defRPr/>
              </a:pPr>
              <a:t>4</a:t>
            </a:fld>
            <a:endParaRPr lang="en-US" dirty="0">
              <a:solidFill>
                <a:prstClr val="black"/>
              </a:solidFill>
              <a:latin typeface="Century Gothic" panose="020B0502020202020204"/>
            </a:endParaRPr>
          </a:p>
        </p:txBody>
      </p:sp>
    </p:spTree>
    <p:extLst>
      <p:ext uri="{BB962C8B-B14F-4D97-AF65-F5344CB8AC3E}">
        <p14:creationId xmlns:p14="http://schemas.microsoft.com/office/powerpoint/2010/main" val="230990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14301">
              <a:defRPr/>
            </a:pPr>
            <a:fld id="{097BF0A6-9DE7-4D4F-86C7-D6F614E29483}" type="slidenum">
              <a:rPr lang="en-US">
                <a:solidFill>
                  <a:prstClr val="black"/>
                </a:solidFill>
                <a:latin typeface="Century Gothic" panose="020B0502020202020204"/>
              </a:rPr>
              <a:pPr defTabSz="914301">
                <a:defRPr/>
              </a:pPr>
              <a:t>5</a:t>
            </a:fld>
            <a:endParaRPr lang="en-US" dirty="0">
              <a:solidFill>
                <a:prstClr val="black"/>
              </a:solidFill>
              <a:latin typeface="Century Gothic" panose="020B0502020202020204"/>
            </a:endParaRPr>
          </a:p>
        </p:txBody>
      </p:sp>
    </p:spTree>
    <p:extLst>
      <p:ext uri="{BB962C8B-B14F-4D97-AF65-F5344CB8AC3E}">
        <p14:creationId xmlns:p14="http://schemas.microsoft.com/office/powerpoint/2010/main" val="1414743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14301">
              <a:defRPr/>
            </a:pPr>
            <a:fld id="{097BF0A6-9DE7-4D4F-86C7-D6F614E29483}" type="slidenum">
              <a:rPr lang="en-US">
                <a:solidFill>
                  <a:prstClr val="black"/>
                </a:solidFill>
                <a:latin typeface="Century Gothic" panose="020B0502020202020204"/>
              </a:rPr>
              <a:pPr defTabSz="914301">
                <a:defRPr/>
              </a:pPr>
              <a:t>6</a:t>
            </a:fld>
            <a:endParaRPr lang="en-US" dirty="0">
              <a:solidFill>
                <a:prstClr val="black"/>
              </a:solidFill>
              <a:latin typeface="Century Gothic" panose="020B0502020202020204"/>
            </a:endParaRPr>
          </a:p>
        </p:txBody>
      </p:sp>
    </p:spTree>
    <p:extLst>
      <p:ext uri="{BB962C8B-B14F-4D97-AF65-F5344CB8AC3E}">
        <p14:creationId xmlns:p14="http://schemas.microsoft.com/office/powerpoint/2010/main" val="30757434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14301">
              <a:defRPr/>
            </a:pPr>
            <a:fld id="{097BF0A6-9DE7-4D4F-86C7-D6F614E29483}" type="slidenum">
              <a:rPr lang="en-US">
                <a:solidFill>
                  <a:prstClr val="black"/>
                </a:solidFill>
                <a:latin typeface="Century Gothic" panose="020B0502020202020204"/>
              </a:rPr>
              <a:pPr defTabSz="914301">
                <a:defRPr/>
              </a:pPr>
              <a:t>7</a:t>
            </a:fld>
            <a:endParaRPr lang="en-US" dirty="0">
              <a:solidFill>
                <a:prstClr val="black"/>
              </a:solidFill>
              <a:latin typeface="Century Gothic" panose="020B0502020202020204"/>
            </a:endParaRPr>
          </a:p>
        </p:txBody>
      </p:sp>
    </p:spTree>
    <p:extLst>
      <p:ext uri="{BB962C8B-B14F-4D97-AF65-F5344CB8AC3E}">
        <p14:creationId xmlns:p14="http://schemas.microsoft.com/office/powerpoint/2010/main" val="3905541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14301">
              <a:defRPr/>
            </a:pPr>
            <a:fld id="{097BF0A6-9DE7-4D4F-86C7-D6F614E29483}" type="slidenum">
              <a:rPr lang="en-US">
                <a:solidFill>
                  <a:prstClr val="black"/>
                </a:solidFill>
                <a:latin typeface="Century Gothic" panose="020B0502020202020204"/>
              </a:rPr>
              <a:pPr defTabSz="914301">
                <a:defRPr/>
              </a:pPr>
              <a:t>8</a:t>
            </a:fld>
            <a:endParaRPr lang="en-US" dirty="0">
              <a:solidFill>
                <a:prstClr val="black"/>
              </a:solidFill>
              <a:latin typeface="Century Gothic" panose="020B0502020202020204"/>
            </a:endParaRPr>
          </a:p>
        </p:txBody>
      </p:sp>
    </p:spTree>
    <p:extLst>
      <p:ext uri="{BB962C8B-B14F-4D97-AF65-F5344CB8AC3E}">
        <p14:creationId xmlns:p14="http://schemas.microsoft.com/office/powerpoint/2010/main" val="828938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r>
              <a:rPr lang="en-US" sz="1300" dirty="0"/>
              <a:t>Matt 25:26-30</a:t>
            </a:r>
          </a:p>
          <a:p>
            <a:r>
              <a:rPr lang="en-US" sz="1300" dirty="0"/>
              <a:t>"But his master answered and said to him, 'You wicked, lazy slave, you knew that I reap where I did not sow and gather where I scattered no seed. 27 'Then you ought to have put my money in the bank, and on my arrival I would have received my money back with interest. 28 'Therefore take away the talent from him, and give it to the one who has the ten talents.' 29 "For to everyone who has, more shall be given, and he will have an abundance; but from the one who does not have, even what he does have shall be taken away. 30 "Throw out the worthless slave into the outer darkness; in that place there will be weeping and gnashing of teeth. </a:t>
            </a:r>
          </a:p>
          <a:p>
            <a:endParaRPr lang="en-US" sz="1300" dirty="0"/>
          </a:p>
          <a:p>
            <a:r>
              <a:rPr lang="en-US" sz="1300" dirty="0"/>
              <a:t>2 Peter 1:8-11</a:t>
            </a:r>
          </a:p>
          <a:p>
            <a:r>
              <a:rPr lang="en-US" sz="1300" dirty="0"/>
              <a:t>For if these qualities are yours and are increasing, </a:t>
            </a:r>
            <a:r>
              <a:rPr lang="en-US" sz="1300" b="1" dirty="0"/>
              <a:t>they render you neither useless nor unfruitful </a:t>
            </a:r>
            <a:r>
              <a:rPr lang="en-US" sz="1300" dirty="0"/>
              <a:t>in the true knowledge of our Lord Jesus Christ. 9 For he who lacks these qualities is blind or short-sighted, having forgotten his purification from his former sins. 10 Therefore, brethren, be all the more diligent to make certain about His calling and choosing you; for as long as you practice these things, you will never stumble; 11 for in this way the entrance into the eternal kingdom of our Lord and Savior Jesus Christ will be abundantly supplied to you. </a:t>
            </a:r>
          </a:p>
          <a:p>
            <a:endParaRPr lang="en-US" sz="1300" dirty="0"/>
          </a:p>
          <a:p>
            <a:endParaRPr lang="en-US" sz="1300" dirty="0"/>
          </a:p>
          <a:p>
            <a:endParaRPr lang="en-US" sz="1300" dirty="0"/>
          </a:p>
          <a:p>
            <a:endParaRPr lang="en-US" sz="1300" dirty="0"/>
          </a:p>
          <a:p>
            <a:endParaRPr lang="en-US" sz="1300" dirty="0"/>
          </a:p>
          <a:p>
            <a:endParaRPr lang="en-US" sz="1300" dirty="0"/>
          </a:p>
          <a:p>
            <a:endParaRPr lang="en-US" dirty="0"/>
          </a:p>
        </p:txBody>
      </p:sp>
      <p:sp>
        <p:nvSpPr>
          <p:cNvPr id="4" name="Slide Number Placeholder 3"/>
          <p:cNvSpPr>
            <a:spLocks noGrp="1"/>
          </p:cNvSpPr>
          <p:nvPr>
            <p:ph type="sldNum" sz="quarter" idx="5"/>
          </p:nvPr>
        </p:nvSpPr>
        <p:spPr/>
        <p:txBody>
          <a:bodyPr/>
          <a:lstStyle/>
          <a:p>
            <a:pPr defTabSz="914301">
              <a:defRPr/>
            </a:pPr>
            <a:fld id="{097BF0A6-9DE7-4D4F-86C7-D6F614E29483}" type="slidenum">
              <a:rPr lang="en-US">
                <a:solidFill>
                  <a:prstClr val="black"/>
                </a:solidFill>
                <a:latin typeface="Century Gothic" panose="020B0502020202020204"/>
              </a:rPr>
              <a:pPr defTabSz="914301">
                <a:defRPr/>
              </a:pPr>
              <a:t>9</a:t>
            </a:fld>
            <a:endParaRPr lang="en-US" dirty="0">
              <a:solidFill>
                <a:prstClr val="black"/>
              </a:solidFill>
              <a:latin typeface="Century Gothic" panose="020B0502020202020204"/>
            </a:endParaRPr>
          </a:p>
        </p:txBody>
      </p:sp>
    </p:spTree>
    <p:extLst>
      <p:ext uri="{BB962C8B-B14F-4D97-AF65-F5344CB8AC3E}">
        <p14:creationId xmlns:p14="http://schemas.microsoft.com/office/powerpoint/2010/main" val="34194079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0"/>
            <a:ext cx="9141714" cy="6858000"/>
          </a:xfrm>
          <a:prstGeom prst="rect">
            <a:avLst/>
          </a:prstGeom>
          <a:gradFill flip="none" rotWithShape="1">
            <a:gsLst>
              <a:gs pos="0">
                <a:schemeClr val="bg1"/>
              </a:gs>
              <a:gs pos="56000">
                <a:schemeClr val="bg2">
                  <a:lumMod val="40000"/>
                  <a:lumOff val="60000"/>
                </a:schemeClr>
              </a:gs>
              <a:gs pos="100000">
                <a:schemeClr val="bg2">
                  <a:lumMod val="20000"/>
                  <a:lumOff val="80000"/>
                </a:schemeClr>
              </a:gs>
            </a:gsLst>
            <a:lin ang="0" scaled="1"/>
            <a:tileRect/>
          </a:gra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1350" dirty="0"/>
          </a:p>
        </p:txBody>
      </p:sp>
      <p:sp>
        <p:nvSpPr>
          <p:cNvPr id="14" name="Title 13"/>
          <p:cNvSpPr>
            <a:spLocks noGrp="1"/>
          </p:cNvSpPr>
          <p:nvPr>
            <p:ph type="ctrTitle"/>
          </p:nvPr>
        </p:nvSpPr>
        <p:spPr>
          <a:xfrm>
            <a:off x="4509135" y="359898"/>
            <a:ext cx="4330065" cy="1472184"/>
          </a:xfrm>
        </p:spPr>
        <p:txBody>
          <a:bodyPr anchor="b"/>
          <a:lstStyle>
            <a:lvl1pPr algn="l">
              <a:defRPr/>
            </a:lvl1pPr>
            <a:extLst/>
          </a:lstStyle>
          <a:p>
            <a:r>
              <a:rPr kumimoji="0" lang="en-US"/>
              <a:t>Click to edit Master title style</a:t>
            </a:r>
            <a:endParaRPr kumimoji="0" lang="en-US" dirty="0"/>
          </a:p>
        </p:txBody>
      </p:sp>
      <p:pic>
        <p:nvPicPr>
          <p:cNvPr id="2" name="Picture 1" descr="Close up of a light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096"/>
            <a:ext cx="4398264" cy="6851904"/>
          </a:xfrm>
          <a:prstGeom prst="rect">
            <a:avLst/>
          </a:prstGeom>
        </p:spPr>
      </p:pic>
      <p:sp>
        <p:nvSpPr>
          <p:cNvPr id="22" name="Subtitle 21"/>
          <p:cNvSpPr>
            <a:spLocks noGrp="1"/>
          </p:cNvSpPr>
          <p:nvPr>
            <p:ph type="subTitle" idx="1"/>
          </p:nvPr>
        </p:nvSpPr>
        <p:spPr>
          <a:xfrm>
            <a:off x="4509135" y="1850064"/>
            <a:ext cx="4330065" cy="1752600"/>
          </a:xfrm>
        </p:spPr>
        <p:txBody>
          <a:bodyPr tIns="0"/>
          <a:lstStyle>
            <a:lvl1pPr marL="20574" indent="0" algn="l">
              <a:buNone/>
              <a:defRPr sz="1950">
                <a:solidFill>
                  <a:schemeClr val="tx2">
                    <a:shade val="30000"/>
                    <a:satMod val="150000"/>
                  </a:schemeClr>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7F03E7ED-526C-43D7-BA41-7DEE51FD568E}" type="datetime1">
              <a:rPr lang="en-US" smtClean="0"/>
              <a:t>10/28/2022</a:t>
            </a:fld>
            <a:endParaRPr lang="en-US" dirty="0"/>
          </a:p>
        </p:txBody>
      </p:sp>
      <p:sp>
        <p:nvSpPr>
          <p:cNvPr id="20" name="Footer Placeholder 19"/>
          <p:cNvSpPr>
            <a:spLocks noGrp="1"/>
          </p:cNvSpPr>
          <p:nvPr>
            <p:ph type="ftr" sz="quarter" idx="11"/>
          </p:nvPr>
        </p:nvSpPr>
        <p:spPr/>
        <p:txBody>
          <a:bodyPr/>
          <a:lstStyle/>
          <a:p>
            <a:r>
              <a:rPr lang="en-US" dirty="0"/>
              <a:t>Add a footer</a:t>
            </a:r>
          </a:p>
        </p:txBody>
      </p:sp>
      <p:sp>
        <p:nvSpPr>
          <p:cNvPr id="10" name="Slide Number Placeholder 9"/>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739223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5BF403F-04F5-4D09-800D-7870715B9ED9}" type="datetime1">
              <a:rPr lang="en-US" smtClean="0"/>
              <a:t>10/28/2022</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857482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41"/>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2"/>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77687C-0397-4298-B160-26D34EC67BB0}" type="datetime1">
              <a:rPr lang="en-US" smtClean="0"/>
              <a:t>10/28/2022</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301048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65965177-F084-49E7-ADEE-00812B3D582B}" type="datetime1">
              <a:rPr lang="en-US" smtClean="0"/>
              <a:t>10/28/2022</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956428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userDrawn="1"/>
        </p:nvSpPr>
        <p:spPr>
          <a:xfrm>
            <a:off x="1066800" y="-54"/>
            <a:ext cx="807409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 name="Title 1"/>
          <p:cNvSpPr>
            <a:spLocks noGrp="1"/>
          </p:cNvSpPr>
          <p:nvPr>
            <p:ph type="title"/>
          </p:nvPr>
        </p:nvSpPr>
        <p:spPr>
          <a:xfrm>
            <a:off x="1354455" y="2600325"/>
            <a:ext cx="7624737" cy="2286000"/>
          </a:xfrm>
        </p:spPr>
        <p:txBody>
          <a:bodyPr anchor="t"/>
          <a:lstStyle>
            <a:lvl1pPr algn="l">
              <a:lnSpc>
                <a:spcPts val="3375"/>
              </a:lnSpc>
              <a:buNone/>
              <a:defRPr sz="3000" b="1" cap="all"/>
            </a:lvl1pPr>
            <a:extLst/>
          </a:lstStyle>
          <a:p>
            <a:r>
              <a:rPr kumimoji="0" lang="en-US"/>
              <a:t>Click to edit Master title style</a:t>
            </a:r>
          </a:p>
        </p:txBody>
      </p:sp>
      <p:pic>
        <p:nvPicPr>
          <p:cNvPr id="14" name="Picture 13" descr="Close up of light filament of a half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083809" cy="6858000"/>
          </a:xfrm>
          <a:prstGeom prst="rect">
            <a:avLst/>
          </a:prstGeom>
        </p:spPr>
      </p:pic>
      <p:sp>
        <p:nvSpPr>
          <p:cNvPr id="3" name="Text Placeholder 2"/>
          <p:cNvSpPr>
            <a:spLocks noGrp="1"/>
          </p:cNvSpPr>
          <p:nvPr>
            <p:ph type="body" idx="1"/>
          </p:nvPr>
        </p:nvSpPr>
        <p:spPr>
          <a:xfrm>
            <a:off x="1354455" y="1066800"/>
            <a:ext cx="7624737" cy="1509712"/>
          </a:xfrm>
        </p:spPr>
        <p:txBody>
          <a:bodyPr anchor="b"/>
          <a:lstStyle>
            <a:lvl1pPr marL="13716" indent="0">
              <a:lnSpc>
                <a:spcPts val="1725"/>
              </a:lnSpc>
              <a:spcBef>
                <a:spcPts val="0"/>
              </a:spcBef>
              <a:buNone/>
              <a:defRPr sz="1500">
                <a:solidFill>
                  <a:schemeClr val="tx2">
                    <a:shade val="30000"/>
                    <a:satMod val="150000"/>
                  </a:schemeClr>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extLst/>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D67C39ED-27B9-4997-BF90-3A238D0607E9}" type="datetime1">
              <a:rPr lang="en-US" smtClean="0"/>
              <a:t>10/28/2022</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13" name="Slide Number Placeholder 12"/>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1631116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100"/>
            </a:lvl1pPr>
            <a:lvl2pPr>
              <a:defRPr sz="1800"/>
            </a:lvl2pPr>
            <a:lvl3pPr>
              <a:defRPr sz="1500"/>
            </a:lvl3pPr>
            <a:lvl4pPr>
              <a:defRPr sz="1350"/>
            </a:lvl4pPr>
            <a:lvl5pPr>
              <a:defRPr sz="135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100"/>
            </a:lvl1pPr>
            <a:lvl2pPr>
              <a:defRPr sz="1800"/>
            </a:lvl2pPr>
            <a:lvl3pPr>
              <a:defRPr sz="1500"/>
            </a:lvl3pPr>
            <a:lvl4pPr>
              <a:defRPr sz="1350"/>
            </a:lvl4pPr>
            <a:lvl5pPr>
              <a:defRPr sz="135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3AC4FCC-F745-44A0-B2E4-C91714F31EB6}" type="datetime1">
              <a:rPr lang="en-US" smtClean="0"/>
              <a:t>10/28/2022</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6973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3375"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48006" indent="0" algn="l">
              <a:lnSpc>
                <a:spcPct val="100000"/>
              </a:lnSpc>
              <a:spcBef>
                <a:spcPts val="75"/>
              </a:spcBef>
              <a:buNone/>
              <a:defRPr sz="1425" b="0">
                <a:solidFill>
                  <a:schemeClr val="tx1"/>
                </a:solidFill>
              </a:defRPr>
            </a:lvl1pPr>
            <a:lvl2pPr>
              <a:buNone/>
              <a:defRPr sz="1500" b="1"/>
            </a:lvl2pPr>
            <a:lvl3pPr>
              <a:buNone/>
              <a:defRPr sz="1350" b="1"/>
            </a:lvl3pPr>
            <a:lvl4pPr>
              <a:buNone/>
              <a:defRPr sz="1200" b="1"/>
            </a:lvl4pPr>
            <a:lvl5pPr>
              <a:buNone/>
              <a:defRPr sz="12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294894" indent="-205740">
              <a:lnSpc>
                <a:spcPct val="100000"/>
              </a:lnSpc>
              <a:spcBef>
                <a:spcPts val="525"/>
              </a:spcBef>
              <a:defRPr sz="1800"/>
            </a:lvl1pPr>
            <a:lvl2pPr>
              <a:lnSpc>
                <a:spcPct val="100000"/>
              </a:lnSpc>
              <a:spcBef>
                <a:spcPts val="525"/>
              </a:spcBef>
              <a:defRPr sz="1500"/>
            </a:lvl2pPr>
            <a:lvl3pPr>
              <a:lnSpc>
                <a:spcPct val="100000"/>
              </a:lnSpc>
              <a:spcBef>
                <a:spcPts val="525"/>
              </a:spcBef>
              <a:defRPr sz="1350"/>
            </a:lvl3pPr>
            <a:lvl4pPr>
              <a:lnSpc>
                <a:spcPct val="100000"/>
              </a:lnSpc>
              <a:spcBef>
                <a:spcPts val="525"/>
              </a:spcBef>
              <a:defRPr sz="1200"/>
            </a:lvl4pPr>
            <a:lvl5pPr>
              <a:lnSpc>
                <a:spcPct val="100000"/>
              </a:lnSpc>
              <a:spcBef>
                <a:spcPts val="525"/>
              </a:spcBef>
              <a:defRPr sz="12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48006" indent="0" algn="l">
              <a:lnSpc>
                <a:spcPct val="100000"/>
              </a:lnSpc>
              <a:spcBef>
                <a:spcPts val="75"/>
              </a:spcBef>
              <a:buNone/>
              <a:defRPr sz="1425" b="0">
                <a:solidFill>
                  <a:schemeClr val="tx1"/>
                </a:solidFill>
              </a:defRPr>
            </a:lvl1pPr>
            <a:lvl2pPr>
              <a:buNone/>
              <a:defRPr sz="1500" b="1"/>
            </a:lvl2pPr>
            <a:lvl3pPr>
              <a:buNone/>
              <a:defRPr sz="1350" b="1"/>
            </a:lvl3pPr>
            <a:lvl4pPr>
              <a:buNone/>
              <a:defRPr sz="1200" b="1"/>
            </a:lvl4pPr>
            <a:lvl5pPr>
              <a:buNone/>
              <a:defRPr sz="1200" b="1"/>
            </a:lvl5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294894" indent="-205740">
              <a:lnSpc>
                <a:spcPct val="100000"/>
              </a:lnSpc>
              <a:spcBef>
                <a:spcPts val="525"/>
              </a:spcBef>
              <a:defRPr sz="1800"/>
            </a:lvl1pPr>
            <a:lvl2pPr>
              <a:lnSpc>
                <a:spcPct val="100000"/>
              </a:lnSpc>
              <a:spcBef>
                <a:spcPts val="525"/>
              </a:spcBef>
              <a:defRPr sz="1500"/>
            </a:lvl2pPr>
            <a:lvl3pPr>
              <a:lnSpc>
                <a:spcPct val="100000"/>
              </a:lnSpc>
              <a:spcBef>
                <a:spcPts val="525"/>
              </a:spcBef>
              <a:defRPr sz="1350"/>
            </a:lvl3pPr>
            <a:lvl4pPr>
              <a:lnSpc>
                <a:spcPct val="100000"/>
              </a:lnSpc>
              <a:spcBef>
                <a:spcPts val="525"/>
              </a:spcBef>
              <a:defRPr sz="1200"/>
            </a:lvl4pPr>
            <a:lvl5pPr>
              <a:lnSpc>
                <a:spcPct val="100000"/>
              </a:lnSpc>
              <a:spcBef>
                <a:spcPts val="525"/>
              </a:spcBef>
              <a:defRPr sz="12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79D0EA4-DCC4-4D4C-953F-F31E92EE505C}" type="datetime1">
              <a:rPr lang="en-US" smtClean="0"/>
              <a:t>10/28/2022</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4158423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F2542F08-6BA5-45A1-80AB-C11AC921B6C6}" type="datetime1">
              <a:rPr lang="en-US" smtClean="0"/>
              <a:t>10/28/2022</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762178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CD82A9-7CD7-4D15-868B-D8AF30864858}" type="datetime1">
              <a:rPr lang="en-US" smtClean="0"/>
              <a:t>10/28/2022</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84103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8153400" cy="1162050"/>
          </a:xfrm>
          <a:ln>
            <a:noFill/>
          </a:ln>
        </p:spPr>
        <p:txBody>
          <a:bodyPr anchor="b"/>
          <a:lstStyle>
            <a:lvl1pPr algn="l">
              <a:lnSpc>
                <a:spcPts val="1500"/>
              </a:lnSpc>
              <a:buNone/>
              <a:defRPr sz="1650" b="1" cap="all" baseline="0"/>
            </a:lvl1pPr>
            <a:extLst/>
          </a:lstStyle>
          <a:p>
            <a:r>
              <a:rPr kumimoji="0" lang="en-US"/>
              <a:t>Click to edit Master title style</a:t>
            </a:r>
          </a:p>
        </p:txBody>
      </p:sp>
      <p:sp>
        <p:nvSpPr>
          <p:cNvPr id="4" name="Content Placeholder 3"/>
          <p:cNvSpPr>
            <a:spLocks noGrp="1"/>
          </p:cNvSpPr>
          <p:nvPr>
            <p:ph sz="half" idx="1"/>
          </p:nvPr>
        </p:nvSpPr>
        <p:spPr>
          <a:xfrm>
            <a:off x="457200" y="2133602"/>
            <a:ext cx="8153400" cy="3992563"/>
          </a:xfrm>
        </p:spPr>
        <p:txBody>
          <a:bodyPr/>
          <a:lstStyle>
            <a:lvl1pPr>
              <a:defRPr sz="2400"/>
            </a:lvl1pPr>
            <a:lvl2pPr>
              <a:defRPr sz="2100"/>
            </a:lvl2pPr>
            <a:lvl3pPr>
              <a:defRPr sz="1800"/>
            </a:lvl3pPr>
            <a:lvl4pPr>
              <a:defRPr sz="1500"/>
            </a:lvl4pPr>
            <a:lvl5pPr>
              <a:defRPr sz="15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457200" y="1406964"/>
            <a:ext cx="8153400" cy="698500"/>
          </a:xfrm>
        </p:spPr>
        <p:txBody>
          <a:bodyPr/>
          <a:lstStyle>
            <a:lvl1pPr marL="34290" indent="0">
              <a:lnSpc>
                <a:spcPct val="100000"/>
              </a:lnSpc>
              <a:spcBef>
                <a:spcPts val="0"/>
              </a:spcBef>
              <a:buNone/>
              <a:defRPr sz="1050"/>
            </a:lvl1pPr>
            <a:lvl2pPr>
              <a:buNone/>
              <a:defRPr sz="900"/>
            </a:lvl2pPr>
            <a:lvl3pPr>
              <a:buNone/>
              <a:defRPr sz="750"/>
            </a:lvl3pPr>
            <a:lvl4pPr>
              <a:buNone/>
              <a:defRPr sz="675"/>
            </a:lvl4pPr>
            <a:lvl5pPr>
              <a:buNone/>
              <a:defRPr sz="675"/>
            </a:lvl5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7B6BC6A-4AB7-47F1-904A-90BC8DD816B4}" type="datetime1">
              <a:rPr lang="en-US" smtClean="0"/>
              <a:t>10/28/2022</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575082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1575" b="1">
                <a:effectLst/>
              </a:defRPr>
            </a:lvl1pPr>
            <a:extLst/>
          </a:lstStyle>
          <a:p>
            <a:r>
              <a:rPr kumimoji="0" lang="en-US"/>
              <a:t>Click to edit Master title style</a:t>
            </a: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68580" tIns="205740" rtlCol="0" anchor="t">
            <a:normAutofit/>
          </a:bodyPr>
          <a:lstStyle/>
          <a:p>
            <a:pPr marL="0" indent="-212598" algn="l" rtl="0" eaLnBrk="1" latinLnBrk="0" hangingPunct="1">
              <a:lnSpc>
                <a:spcPts val="2250"/>
              </a:lnSpc>
              <a:spcBef>
                <a:spcPts val="450"/>
              </a:spcBef>
              <a:buClr>
                <a:schemeClr val="accent1"/>
              </a:buClr>
              <a:buSzPct val="80000"/>
              <a:buFont typeface="Wingdings 2"/>
              <a:buNone/>
            </a:pPr>
            <a:endParaRPr kumimoji="0" lang="en-US" sz="2400" kern="1200" dirty="0">
              <a:solidFill>
                <a:schemeClr val="tx1"/>
              </a:solidFill>
              <a:latin typeface="+mn-lt"/>
              <a:ea typeface="+mn-ea"/>
              <a:cs typeface="+mn-cs"/>
            </a:endParaRPr>
          </a:p>
        </p:txBody>
      </p:sp>
      <p:sp>
        <p:nvSpPr>
          <p:cNvPr id="3" name="Picture Placeholder 2" descr="An empty placeholder to add an image. Click on the placeholder and select the image that you wish to add"/>
          <p:cNvSpPr>
            <a:spLocks noGrp="1"/>
          </p:cNvSpPr>
          <p:nvPr>
            <p:ph type="pic" idx="1"/>
          </p:nvPr>
        </p:nvSpPr>
        <p:spPr>
          <a:xfrm>
            <a:off x="838200" y="1143005"/>
            <a:ext cx="44196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24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200"/>
              </a:lnSpc>
              <a:spcBef>
                <a:spcPts val="0"/>
              </a:spcBef>
              <a:buNone/>
              <a:defRPr sz="1050">
                <a:solidFill>
                  <a:schemeClr val="tx1">
                    <a:lumMod val="75000"/>
                    <a:lumOff val="25000"/>
                  </a:schemeClr>
                </a:solidFill>
              </a:defRPr>
            </a:lvl1pPr>
            <a:lvl2pPr>
              <a:defRPr sz="900"/>
            </a:lvl2pPr>
            <a:lvl3pPr>
              <a:defRPr sz="750"/>
            </a:lvl3pPr>
            <a:lvl4pPr>
              <a:defRPr sz="675"/>
            </a:lvl4pPr>
            <a:lvl5pPr>
              <a:defRPr sz="675"/>
            </a:lvl5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D80BC9A-EBF0-4E12-A1D3-DD221366B0A1}" type="datetime1">
              <a:rPr lang="en-US" smtClean="0"/>
              <a:t>10/28/2022</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13623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2">
            <a:lumMod val="40000"/>
            <a:lumOff val="60000"/>
          </a:schemeClr>
        </a:solidFill>
        <a:effectLst/>
      </p:bgPr>
    </p:bg>
    <p:spTree>
      <p:nvGrpSpPr>
        <p:cNvPr id="1" name=""/>
        <p:cNvGrpSpPr/>
        <p:nvPr/>
      </p:nvGrpSpPr>
      <p:grpSpPr>
        <a:xfrm>
          <a:off x="0" y="0"/>
          <a:ext cx="0" cy="0"/>
          <a:chOff x="0" y="0"/>
          <a:chExt cx="0" cy="0"/>
        </a:xfrm>
      </p:grpSpPr>
      <p:grpSp>
        <p:nvGrpSpPr>
          <p:cNvPr id="4" name="Group 3" descr="Close up of a light bulb"/>
          <p:cNvGrpSpPr/>
          <p:nvPr userDrawn="1"/>
        </p:nvGrpSpPr>
        <p:grpSpPr>
          <a:xfrm>
            <a:off x="0" y="0"/>
            <a:ext cx="9141714" cy="6858000"/>
            <a:chOff x="0" y="0"/>
            <a:chExt cx="12188952" cy="6858000"/>
          </a:xfrm>
        </p:grpSpPr>
        <p:sp>
          <p:nvSpPr>
            <p:cNvPr id="2" name="Rectangle 1"/>
            <p:cNvSpPr/>
            <p:nvPr userDrawn="1"/>
          </p:nvSpPr>
          <p:spPr>
            <a:xfrm>
              <a:off x="0" y="0"/>
              <a:ext cx="12188952" cy="6858000"/>
            </a:xfrm>
            <a:prstGeom prst="rect">
              <a:avLst/>
            </a:prstGeom>
            <a:solidFill>
              <a:schemeClr val="bg2">
                <a:lumMod val="40000"/>
                <a:lumOff val="60000"/>
              </a:schemeClr>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1350" dirty="0"/>
            </a:p>
          </p:txBody>
        </p:sp>
        <p:pic>
          <p:nvPicPr>
            <p:cNvPr id="3" name="Picture 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gr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endParaRPr kumimoji="0" lang="en-US" dirty="0"/>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900">
                <a:solidFill>
                  <a:schemeClr val="tx1"/>
                </a:solidFill>
              </a:defRPr>
            </a:lvl1pPr>
            <a:extLst/>
          </a:lstStyle>
          <a:p>
            <a:fld id="{7157590A-740B-4548-A79B-F8E5167210D0}" type="datetime1">
              <a:rPr lang="en-US" smtClean="0"/>
              <a:t>10/28/2022</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900">
                <a:solidFill>
                  <a:schemeClr val="tx1"/>
                </a:solidFill>
                <a:effectLst/>
              </a:defRPr>
            </a:lvl1pPr>
            <a:extLst/>
          </a:lstStyle>
          <a:p>
            <a:r>
              <a:rPr lang="en-US" dirty="0"/>
              <a:t>Add a footer</a:t>
            </a: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900">
                <a:solidFill>
                  <a:schemeClr val="tx1"/>
                </a:solidFill>
                <a:effectLst/>
              </a:defRPr>
            </a:lvl1pPr>
            <a:extLst/>
          </a:lstStyle>
          <a:p>
            <a:fld id="{401CF334-2D5C-4859-84A6-CA7E6E43FAEB}" type="slidenum">
              <a:rPr lang="en-US" smtClean="0"/>
              <a:pPr/>
              <a:t>‹#›</a:t>
            </a:fld>
            <a:endParaRPr lang="en-US" dirty="0"/>
          </a:p>
        </p:txBody>
      </p:sp>
    </p:spTree>
    <p:extLst>
      <p:ext uri="{BB962C8B-B14F-4D97-AF65-F5344CB8AC3E}">
        <p14:creationId xmlns:p14="http://schemas.microsoft.com/office/powerpoint/2010/main" val="55932422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3225" b="0" kern="1200">
          <a:solidFill>
            <a:schemeClr val="accent1"/>
          </a:solidFill>
          <a:effectLst/>
          <a:latin typeface="+mj-lt"/>
          <a:ea typeface="+mj-ea"/>
          <a:cs typeface="+mj-cs"/>
        </a:defRPr>
      </a:lvl1pPr>
      <a:extLst/>
    </p:titleStyle>
    <p:bodyStyle>
      <a:lvl1pPr marL="274320" indent="-212598" algn="l" rtl="0" eaLnBrk="1" latinLnBrk="0" hangingPunct="1">
        <a:lnSpc>
          <a:spcPct val="100000"/>
        </a:lnSpc>
        <a:spcBef>
          <a:spcPts val="450"/>
        </a:spcBef>
        <a:buClr>
          <a:schemeClr val="accent1"/>
        </a:buClr>
        <a:buSzPct val="80000"/>
        <a:buFont typeface="Wingdings 2"/>
        <a:buChar char=""/>
        <a:defRPr kumimoji="0" sz="2400" kern="1200">
          <a:solidFill>
            <a:schemeClr val="tx1"/>
          </a:solidFill>
          <a:latin typeface="+mn-lt"/>
          <a:ea typeface="+mn-ea"/>
          <a:cs typeface="+mn-cs"/>
        </a:defRPr>
      </a:lvl1pPr>
      <a:lvl2pPr marL="480060" indent="-178308" algn="l" rtl="0" eaLnBrk="1" latinLnBrk="0" hangingPunct="1">
        <a:lnSpc>
          <a:spcPct val="100000"/>
        </a:lnSpc>
        <a:spcBef>
          <a:spcPts val="413"/>
        </a:spcBef>
        <a:buClr>
          <a:schemeClr val="accent1"/>
        </a:buClr>
        <a:buFont typeface="Verdana"/>
        <a:buChar char="◦"/>
        <a:defRPr kumimoji="0" sz="2100" kern="1200">
          <a:solidFill>
            <a:schemeClr val="tx1"/>
          </a:solidFill>
          <a:latin typeface="+mn-lt"/>
          <a:ea typeface="+mn-ea"/>
          <a:cs typeface="+mn-cs"/>
        </a:defRPr>
      </a:lvl2pPr>
      <a:lvl3pPr marL="665226" indent="-171450" algn="l" rtl="0" eaLnBrk="1" latinLnBrk="0" hangingPunct="1">
        <a:lnSpc>
          <a:spcPct val="100000"/>
        </a:lnSpc>
        <a:spcBef>
          <a:spcPct val="20000"/>
        </a:spcBef>
        <a:buClr>
          <a:schemeClr val="accent2"/>
        </a:buClr>
        <a:buFont typeface="Wingdings 2"/>
        <a:buChar char=""/>
        <a:defRPr kumimoji="0" sz="1800" kern="1200">
          <a:solidFill>
            <a:schemeClr val="tx1"/>
          </a:solidFill>
          <a:latin typeface="+mn-lt"/>
          <a:ea typeface="+mn-ea"/>
          <a:cs typeface="+mn-cs"/>
        </a:defRPr>
      </a:lvl3pPr>
      <a:lvl4pPr marL="822960" indent="-130302" algn="l" rtl="0" eaLnBrk="1" latinLnBrk="0" hangingPunct="1">
        <a:lnSpc>
          <a:spcPct val="100000"/>
        </a:lnSpc>
        <a:spcBef>
          <a:spcPct val="20000"/>
        </a:spcBef>
        <a:buClr>
          <a:schemeClr val="accent3"/>
        </a:buClr>
        <a:buFont typeface="Wingdings 2"/>
        <a:buChar char=""/>
        <a:defRPr kumimoji="0" sz="1500" kern="1200">
          <a:solidFill>
            <a:schemeClr val="tx1"/>
          </a:solidFill>
          <a:latin typeface="+mn-lt"/>
          <a:ea typeface="+mn-ea"/>
          <a:cs typeface="+mn-cs"/>
        </a:defRPr>
      </a:lvl4pPr>
      <a:lvl5pPr marL="973836" indent="-137160" algn="l" rtl="0" eaLnBrk="1" latinLnBrk="0" hangingPunct="1">
        <a:lnSpc>
          <a:spcPct val="100000"/>
        </a:lnSpc>
        <a:spcBef>
          <a:spcPct val="20000"/>
        </a:spcBef>
        <a:buClr>
          <a:schemeClr val="accent4"/>
        </a:buClr>
        <a:buFont typeface="Wingdings 2"/>
        <a:buChar char=""/>
        <a:defRPr kumimoji="0" sz="1500" kern="1200">
          <a:solidFill>
            <a:schemeClr val="tx1"/>
          </a:solidFill>
          <a:latin typeface="+mn-lt"/>
          <a:ea typeface="+mn-ea"/>
          <a:cs typeface="+mn-cs"/>
        </a:defRPr>
      </a:lvl5pPr>
      <a:lvl6pPr marL="1131570" indent="-137160" algn="l" rtl="0" eaLnBrk="1" latinLnBrk="0" hangingPunct="1">
        <a:lnSpc>
          <a:spcPct val="100000"/>
        </a:lnSpc>
        <a:spcBef>
          <a:spcPct val="20000"/>
        </a:spcBef>
        <a:buClr>
          <a:schemeClr val="accent5"/>
        </a:buClr>
        <a:buFont typeface="Wingdings 2"/>
        <a:buChar char=""/>
        <a:defRPr kumimoji="0" sz="1500" kern="1200">
          <a:solidFill>
            <a:schemeClr val="tx1"/>
          </a:solidFill>
          <a:latin typeface="+mn-lt"/>
          <a:ea typeface="+mn-ea"/>
          <a:cs typeface="+mn-cs"/>
        </a:defRPr>
      </a:lvl6pPr>
      <a:lvl7pPr marL="1289304" indent="-137160" algn="l" rtl="0" eaLnBrk="1" latinLnBrk="0" hangingPunct="1">
        <a:lnSpc>
          <a:spcPct val="100000"/>
        </a:lnSpc>
        <a:spcBef>
          <a:spcPct val="20000"/>
        </a:spcBef>
        <a:buClr>
          <a:schemeClr val="accent6"/>
        </a:buClr>
        <a:buFont typeface="Wingdings 2"/>
        <a:buChar char=""/>
        <a:defRPr kumimoji="0" sz="1500" kern="1200">
          <a:solidFill>
            <a:schemeClr val="tx1"/>
          </a:solidFill>
          <a:latin typeface="+mn-lt"/>
          <a:ea typeface="+mn-ea"/>
          <a:cs typeface="+mn-cs"/>
        </a:defRPr>
      </a:lvl7pPr>
      <a:lvl8pPr marL="1440180" indent="-137160" algn="l" rtl="0" eaLnBrk="1" latinLnBrk="0" hangingPunct="1">
        <a:lnSpc>
          <a:spcPct val="100000"/>
        </a:lnSpc>
        <a:spcBef>
          <a:spcPct val="20000"/>
        </a:spcBef>
        <a:buClr>
          <a:schemeClr val="accent6"/>
        </a:buClr>
        <a:buFont typeface="Wingdings 2"/>
        <a:buChar char=""/>
        <a:defRPr kumimoji="0" sz="1500" kern="1200">
          <a:solidFill>
            <a:schemeClr val="tx1"/>
          </a:solidFill>
          <a:latin typeface="+mn-lt"/>
          <a:ea typeface="+mn-ea"/>
          <a:cs typeface="+mn-cs"/>
        </a:defRPr>
      </a:lvl8pPr>
      <a:lvl9pPr marL="1597914" indent="-137160" algn="l" rtl="0" eaLnBrk="1" latinLnBrk="0" hangingPunct="1">
        <a:lnSpc>
          <a:spcPct val="100000"/>
        </a:lnSpc>
        <a:spcBef>
          <a:spcPct val="20000"/>
        </a:spcBef>
        <a:buClr>
          <a:schemeClr val="accent6"/>
        </a:buClr>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09135" y="1127174"/>
            <a:ext cx="4634865" cy="2627408"/>
          </a:xfrm>
        </p:spPr>
        <p:txBody>
          <a:bodyPr>
            <a:spAutoFit/>
          </a:bodyPr>
          <a:lstStyle/>
          <a:p>
            <a:r>
              <a:rPr lang="en-US" sz="5300" b="1" dirty="0"/>
              <a:t>Are You Salt and Light?</a:t>
            </a:r>
            <a:br>
              <a:rPr lang="en-US" sz="5300" b="1" dirty="0"/>
            </a:br>
            <a:r>
              <a:rPr lang="en-US" sz="3000" dirty="0"/>
              <a:t>Examining our influence in the Kingdom of God</a:t>
            </a:r>
            <a:endParaRPr lang="en-US" sz="4500" dirty="0"/>
          </a:p>
        </p:txBody>
      </p:sp>
      <p:sp>
        <p:nvSpPr>
          <p:cNvPr id="3" name="Subtitle 2"/>
          <p:cNvSpPr>
            <a:spLocks noGrp="1"/>
          </p:cNvSpPr>
          <p:nvPr>
            <p:ph type="subTitle" idx="1"/>
          </p:nvPr>
        </p:nvSpPr>
        <p:spPr>
          <a:xfrm>
            <a:off x="4572000" y="4606636"/>
            <a:ext cx="4330065" cy="477054"/>
          </a:xfrm>
        </p:spPr>
        <p:txBody>
          <a:bodyPr>
            <a:spAutoFit/>
          </a:bodyPr>
          <a:lstStyle/>
          <a:p>
            <a:r>
              <a:rPr lang="en-US" sz="2800" b="1" dirty="0">
                <a:solidFill>
                  <a:schemeClr val="tx1"/>
                </a:solidFill>
              </a:rPr>
              <a:t>Matthew 5:13-16</a:t>
            </a:r>
          </a:p>
        </p:txBody>
      </p:sp>
    </p:spTree>
    <p:extLst>
      <p:ext uri="{BB962C8B-B14F-4D97-AF65-F5344CB8AC3E}">
        <p14:creationId xmlns:p14="http://schemas.microsoft.com/office/powerpoint/2010/main" val="2790583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226127" y="364428"/>
            <a:ext cx="7707561" cy="588623"/>
          </a:xfrm>
        </p:spPr>
        <p:txBody>
          <a:bodyPr>
            <a:spAutoFit/>
          </a:bodyPr>
          <a:lstStyle/>
          <a:p>
            <a:r>
              <a:rPr lang="en-US" b="1" dirty="0"/>
              <a:t>How Can I Be Of Use?</a:t>
            </a:r>
          </a:p>
        </p:txBody>
      </p:sp>
      <p:sp>
        <p:nvSpPr>
          <p:cNvPr id="14" name="Content Placeholder 13"/>
          <p:cNvSpPr>
            <a:spLocks noGrp="1"/>
          </p:cNvSpPr>
          <p:nvPr>
            <p:ph idx="1"/>
          </p:nvPr>
        </p:nvSpPr>
        <p:spPr>
          <a:xfrm>
            <a:off x="1226127" y="1233055"/>
            <a:ext cx="7490170" cy="4042132"/>
          </a:xfrm>
        </p:spPr>
        <p:txBody>
          <a:bodyPr>
            <a:spAutoFit/>
          </a:bodyPr>
          <a:lstStyle/>
          <a:p>
            <a:pPr marL="61722" indent="0">
              <a:spcAft>
                <a:spcPts val="450"/>
              </a:spcAft>
              <a:buNone/>
            </a:pPr>
            <a:r>
              <a:rPr lang="en-US" sz="3200" b="1" dirty="0"/>
              <a:t>Don’t limit what God can do through you! </a:t>
            </a:r>
            <a:r>
              <a:rPr lang="en-US" dirty="0"/>
              <a:t>(Philippians 2:13; Ephesians 3:20-21; Hebrews 13:20-21; 1 Samuel 14:45)</a:t>
            </a:r>
            <a:endParaRPr lang="en-US" sz="3000" dirty="0"/>
          </a:p>
          <a:p>
            <a:pPr marL="61722" indent="0">
              <a:spcAft>
                <a:spcPts val="450"/>
              </a:spcAft>
              <a:buNone/>
            </a:pPr>
            <a:r>
              <a:rPr lang="en-US" sz="3200" b="1" dirty="0"/>
              <a:t>Often, it’s not a case of</a:t>
            </a:r>
            <a:r>
              <a:rPr lang="en-US" sz="3200" dirty="0"/>
              <a:t> “</a:t>
            </a:r>
            <a:r>
              <a:rPr lang="en-US" sz="3200" b="1" dirty="0"/>
              <a:t>I can’t</a:t>
            </a:r>
            <a:r>
              <a:rPr lang="en-US" sz="3200" dirty="0"/>
              <a:t>” </a:t>
            </a:r>
            <a:r>
              <a:rPr lang="en-US" sz="3200" b="1" dirty="0"/>
              <a:t>but </a:t>
            </a:r>
            <a:r>
              <a:rPr lang="en-US" sz="3200" dirty="0"/>
              <a:t>“</a:t>
            </a:r>
            <a:r>
              <a:rPr lang="en-US" sz="3200" b="1" dirty="0"/>
              <a:t>I don’t want to</a:t>
            </a:r>
            <a:r>
              <a:rPr lang="en-US" sz="3200" dirty="0"/>
              <a:t>.”</a:t>
            </a:r>
            <a:r>
              <a:rPr lang="en-US" sz="3200" b="1" dirty="0"/>
              <a:t> </a:t>
            </a:r>
            <a:r>
              <a:rPr lang="en-US" dirty="0"/>
              <a:t>(Exodus 3:10-11)</a:t>
            </a:r>
          </a:p>
          <a:p>
            <a:pPr marL="61722" indent="0">
              <a:spcAft>
                <a:spcPts val="450"/>
              </a:spcAft>
              <a:buNone/>
            </a:pPr>
            <a:r>
              <a:rPr lang="en-US" sz="3200" dirty="0"/>
              <a:t>Can/will it be said of us, </a:t>
            </a:r>
            <a:br>
              <a:rPr lang="en-US" sz="3200" dirty="0"/>
            </a:br>
            <a:r>
              <a:rPr lang="en-US" sz="3200" dirty="0"/>
              <a:t>“</a:t>
            </a:r>
            <a:r>
              <a:rPr lang="en-US" sz="3200" b="1" dirty="0"/>
              <a:t>he has worked with God this day</a:t>
            </a:r>
            <a:r>
              <a:rPr lang="en-US" sz="3200" dirty="0"/>
              <a:t>”</a:t>
            </a:r>
            <a:r>
              <a:rPr lang="en-US" sz="3200" b="1" dirty="0"/>
              <a:t>?</a:t>
            </a:r>
            <a:br>
              <a:rPr lang="en-US" sz="3000" b="1" dirty="0"/>
            </a:br>
            <a:r>
              <a:rPr lang="en-US" dirty="0"/>
              <a:t>(1 Samuel 14:45)</a:t>
            </a:r>
            <a:endParaRPr lang="en-US" sz="2100" dirty="0"/>
          </a:p>
        </p:txBody>
      </p:sp>
    </p:spTree>
    <p:extLst>
      <p:ext uri="{BB962C8B-B14F-4D97-AF65-F5344CB8AC3E}">
        <p14:creationId xmlns:p14="http://schemas.microsoft.com/office/powerpoint/2010/main" val="3348571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159497" y="171702"/>
            <a:ext cx="7843101" cy="1084912"/>
          </a:xfrm>
        </p:spPr>
        <p:txBody>
          <a:bodyPr wrap="square">
            <a:spAutoFit/>
          </a:bodyPr>
          <a:lstStyle/>
          <a:p>
            <a:r>
              <a:rPr lang="en-US" b="1" dirty="0"/>
              <a:t>What happens when we stop persevering?</a:t>
            </a:r>
          </a:p>
        </p:txBody>
      </p:sp>
      <p:sp>
        <p:nvSpPr>
          <p:cNvPr id="14" name="Content Placeholder 13"/>
          <p:cNvSpPr>
            <a:spLocks noGrp="1"/>
          </p:cNvSpPr>
          <p:nvPr>
            <p:ph idx="1"/>
          </p:nvPr>
        </p:nvSpPr>
        <p:spPr>
          <a:xfrm>
            <a:off x="1226127" y="1565563"/>
            <a:ext cx="7490170" cy="1944122"/>
          </a:xfrm>
        </p:spPr>
        <p:txBody>
          <a:bodyPr>
            <a:spAutoFit/>
          </a:bodyPr>
          <a:lstStyle/>
          <a:p>
            <a:pPr marL="61722" indent="0">
              <a:spcAft>
                <a:spcPts val="450"/>
              </a:spcAft>
              <a:buNone/>
            </a:pPr>
            <a:r>
              <a:rPr lang="en-US" sz="3200" b="1" dirty="0"/>
              <a:t>The world goes from bad to worse. </a:t>
            </a:r>
            <a:r>
              <a:rPr lang="en-US" dirty="0"/>
              <a:t>(Genesis 6:1-5; 18:22-33; 2 Timothy 3:13)</a:t>
            </a:r>
            <a:endParaRPr lang="en-US" sz="2800" dirty="0"/>
          </a:p>
          <a:p>
            <a:pPr marL="61722" indent="0">
              <a:spcAft>
                <a:spcPts val="450"/>
              </a:spcAft>
              <a:buNone/>
            </a:pPr>
            <a:r>
              <a:rPr lang="en-US" sz="3200" b="1" dirty="0"/>
              <a:t>Hearts</a:t>
            </a:r>
            <a:r>
              <a:rPr lang="en-US" sz="3200" dirty="0"/>
              <a:t> </a:t>
            </a:r>
            <a:r>
              <a:rPr lang="en-US" sz="3200" b="1" dirty="0"/>
              <a:t>grow</a:t>
            </a:r>
            <a:r>
              <a:rPr lang="en-US" sz="3200" dirty="0"/>
              <a:t> “</a:t>
            </a:r>
            <a:r>
              <a:rPr lang="en-US" sz="3200" b="1" dirty="0"/>
              <a:t>lukewarm</a:t>
            </a:r>
            <a:r>
              <a:rPr lang="en-US" sz="3200" dirty="0"/>
              <a:t>” and </a:t>
            </a:r>
            <a:r>
              <a:rPr lang="en-US" sz="3200" b="1" dirty="0"/>
              <a:t>cold</a:t>
            </a:r>
            <a:r>
              <a:rPr lang="en-US" sz="3200" dirty="0"/>
              <a:t>. </a:t>
            </a:r>
            <a:r>
              <a:rPr lang="en-US" dirty="0"/>
              <a:t>(Revelation 3:16-17; Matthew 24:12)</a:t>
            </a:r>
          </a:p>
        </p:txBody>
      </p:sp>
    </p:spTree>
    <p:extLst>
      <p:ext uri="{BB962C8B-B14F-4D97-AF65-F5344CB8AC3E}">
        <p14:creationId xmlns:p14="http://schemas.microsoft.com/office/powerpoint/2010/main" val="2564446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226127" y="504815"/>
            <a:ext cx="7707561" cy="588623"/>
          </a:xfrm>
        </p:spPr>
        <p:txBody>
          <a:bodyPr>
            <a:spAutoFit/>
          </a:bodyPr>
          <a:lstStyle/>
          <a:p>
            <a:r>
              <a:rPr lang="en-US" b="1" dirty="0"/>
              <a:t>You Are The Light Of The World</a:t>
            </a:r>
          </a:p>
        </p:txBody>
      </p:sp>
      <p:sp>
        <p:nvSpPr>
          <p:cNvPr id="14" name="Content Placeholder 13"/>
          <p:cNvSpPr>
            <a:spLocks noGrp="1"/>
          </p:cNvSpPr>
          <p:nvPr>
            <p:ph idx="1"/>
          </p:nvPr>
        </p:nvSpPr>
        <p:spPr>
          <a:xfrm>
            <a:off x="1226127" y="1371600"/>
            <a:ext cx="7490170" cy="4447371"/>
          </a:xfrm>
        </p:spPr>
        <p:txBody>
          <a:bodyPr>
            <a:spAutoFit/>
          </a:bodyPr>
          <a:lstStyle/>
          <a:p>
            <a:pPr marL="61722" indent="0">
              <a:spcAft>
                <a:spcPts val="450"/>
              </a:spcAft>
              <a:buNone/>
            </a:pPr>
            <a:r>
              <a:rPr lang="en-US" sz="3000" b="1" dirty="0"/>
              <a:t>Same</a:t>
            </a:r>
            <a:r>
              <a:rPr lang="en-US" sz="3000" dirty="0"/>
              <a:t> “</a:t>
            </a:r>
            <a:r>
              <a:rPr lang="en-US" sz="3000" b="1" dirty="0"/>
              <a:t>you</a:t>
            </a:r>
            <a:r>
              <a:rPr lang="en-US" sz="3000" dirty="0"/>
              <a:t>.”</a:t>
            </a:r>
          </a:p>
          <a:p>
            <a:pPr marL="61722" indent="0">
              <a:spcAft>
                <a:spcPts val="450"/>
              </a:spcAft>
              <a:buNone/>
            </a:pPr>
            <a:r>
              <a:rPr lang="en-US" sz="3000" dirty="0"/>
              <a:t>Again</a:t>
            </a:r>
            <a:r>
              <a:rPr lang="en-US" sz="3000" b="1" dirty="0"/>
              <a:t>, </a:t>
            </a:r>
            <a:r>
              <a:rPr lang="en-US" sz="3000" dirty="0"/>
              <a:t>“</a:t>
            </a:r>
            <a:r>
              <a:rPr lang="en-US" sz="3000" b="1" dirty="0"/>
              <a:t>are the light</a:t>
            </a:r>
            <a:r>
              <a:rPr lang="en-US" sz="3000" dirty="0"/>
              <a:t>”, not just “</a:t>
            </a:r>
            <a:r>
              <a:rPr lang="en-US" sz="3000" b="1" dirty="0"/>
              <a:t>have the light</a:t>
            </a:r>
            <a:r>
              <a:rPr lang="en-US" sz="3000" dirty="0"/>
              <a:t>.”</a:t>
            </a:r>
          </a:p>
          <a:p>
            <a:pPr marL="61722" indent="0">
              <a:spcAft>
                <a:spcPts val="450"/>
              </a:spcAft>
              <a:buNone/>
            </a:pPr>
            <a:r>
              <a:rPr lang="en-US" sz="3000" b="1" dirty="0"/>
              <a:t>Why can’t we be hidden (kept secret)? What if we are hidden? </a:t>
            </a:r>
            <a:r>
              <a:rPr lang="en-US" dirty="0"/>
              <a:t>(verse 14;</a:t>
            </a:r>
            <a:br>
              <a:rPr lang="en-US" dirty="0"/>
            </a:br>
            <a:r>
              <a:rPr lang="en-US" dirty="0"/>
              <a:t>John 19:38; Matthew 25:25)</a:t>
            </a:r>
          </a:p>
          <a:p>
            <a:pPr marL="61722" indent="0">
              <a:spcAft>
                <a:spcPts val="450"/>
              </a:spcAft>
              <a:buNone/>
            </a:pPr>
            <a:r>
              <a:rPr lang="en-US" sz="3000" b="1" dirty="0"/>
              <a:t>Stay humble … it’s only through our fellowship with Jesus Christ. </a:t>
            </a:r>
            <a:r>
              <a:rPr lang="en-US" dirty="0"/>
              <a:t>(John 1:4-9; 8:12; 9:5; 12:46; Psalms 27:1)</a:t>
            </a:r>
            <a:endParaRPr lang="en-US" sz="2100" dirty="0"/>
          </a:p>
        </p:txBody>
      </p:sp>
    </p:spTree>
    <p:extLst>
      <p:ext uri="{BB962C8B-B14F-4D97-AF65-F5344CB8AC3E}">
        <p14:creationId xmlns:p14="http://schemas.microsoft.com/office/powerpoint/2010/main" val="4162781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fade">
                                      <p:cBhvr>
                                        <p:cTn id="22" dur="500"/>
                                        <p:tgtEl>
                                          <p:spTgt spid="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226126" y="350574"/>
            <a:ext cx="7707561" cy="588623"/>
          </a:xfrm>
        </p:spPr>
        <p:txBody>
          <a:bodyPr>
            <a:spAutoFit/>
          </a:bodyPr>
          <a:lstStyle/>
          <a:p>
            <a:r>
              <a:rPr lang="en-US" b="1" dirty="0"/>
              <a:t>You Are The Light Of The World</a:t>
            </a:r>
          </a:p>
        </p:txBody>
      </p:sp>
      <p:sp>
        <p:nvSpPr>
          <p:cNvPr id="14" name="Content Placeholder 13"/>
          <p:cNvSpPr>
            <a:spLocks noGrp="1"/>
          </p:cNvSpPr>
          <p:nvPr>
            <p:ph idx="1"/>
          </p:nvPr>
        </p:nvSpPr>
        <p:spPr>
          <a:xfrm>
            <a:off x="1160137" y="1082938"/>
            <a:ext cx="7917874" cy="5288627"/>
          </a:xfrm>
        </p:spPr>
        <p:txBody>
          <a:bodyPr>
            <a:spAutoFit/>
          </a:bodyPr>
          <a:lstStyle/>
          <a:p>
            <a:pPr marL="61722" indent="0">
              <a:spcAft>
                <a:spcPts val="450"/>
              </a:spcAft>
              <a:buNone/>
            </a:pPr>
            <a:r>
              <a:rPr lang="en-US" sz="2800" b="1" dirty="0"/>
              <a:t>How do we become the light?</a:t>
            </a:r>
          </a:p>
          <a:p>
            <a:pPr>
              <a:spcAft>
                <a:spcPts val="450"/>
              </a:spcAft>
              <a:buFont typeface="Arial" panose="020B0604020202020204" pitchFamily="34" charset="0"/>
              <a:buChar char="•"/>
            </a:pPr>
            <a:r>
              <a:rPr lang="en-US" sz="2800" dirty="0"/>
              <a:t>Depends on our </a:t>
            </a:r>
            <a:r>
              <a:rPr lang="en-US" sz="2800" b="1" dirty="0"/>
              <a:t>relationship with the word of God</a:t>
            </a:r>
            <a:r>
              <a:rPr lang="en-US" sz="2800" dirty="0"/>
              <a:t>.</a:t>
            </a:r>
            <a:r>
              <a:rPr lang="en-US" dirty="0"/>
              <a:t> (Psalms 119:105, 130; Proverbs 6:23)</a:t>
            </a:r>
          </a:p>
          <a:p>
            <a:pPr>
              <a:spcAft>
                <a:spcPts val="450"/>
              </a:spcAft>
              <a:buFont typeface="Arial" panose="020B0604020202020204" pitchFamily="34" charset="0"/>
              <a:buChar char="•"/>
            </a:pPr>
            <a:r>
              <a:rPr lang="en-US" sz="2800" b="1" dirty="0"/>
              <a:t>Is the word of God the influence in our lives it ought to be</a:t>
            </a:r>
            <a:r>
              <a:rPr lang="en-US" sz="2800" dirty="0"/>
              <a:t>? </a:t>
            </a:r>
            <a:r>
              <a:rPr lang="en-US" dirty="0"/>
              <a:t>(1 Timothy 4:16; Colossians 1:9)</a:t>
            </a:r>
          </a:p>
          <a:p>
            <a:pPr>
              <a:spcAft>
                <a:spcPts val="450"/>
              </a:spcAft>
              <a:buFont typeface="Arial" panose="020B0604020202020204" pitchFamily="34" charset="0"/>
              <a:buChar char="•"/>
            </a:pPr>
            <a:r>
              <a:rPr lang="en-US" sz="2800" dirty="0"/>
              <a:t>We must </a:t>
            </a:r>
            <a:r>
              <a:rPr lang="en-US" sz="2800" b="1" dirty="0"/>
              <a:t>shine God’s word in the darkness</a:t>
            </a:r>
            <a:r>
              <a:rPr lang="en-US" sz="2800" dirty="0"/>
              <a:t>. </a:t>
            </a:r>
            <a:r>
              <a:rPr lang="en-US" dirty="0"/>
              <a:t>(Ephesians 5:8-17)</a:t>
            </a:r>
          </a:p>
          <a:p>
            <a:pPr>
              <a:spcAft>
                <a:spcPts val="450"/>
              </a:spcAft>
              <a:buFont typeface="Arial" panose="020B0604020202020204" pitchFamily="34" charset="0"/>
              <a:buChar char="•"/>
            </a:pPr>
            <a:r>
              <a:rPr lang="en-US" sz="2800" b="1" dirty="0"/>
              <a:t>We will seem “peculiar”</a:t>
            </a:r>
            <a:r>
              <a:rPr lang="en-US" sz="2800" dirty="0"/>
              <a:t> </a:t>
            </a:r>
            <a:r>
              <a:rPr lang="en-US" dirty="0"/>
              <a:t>(1 Peter 2:9, </a:t>
            </a:r>
            <a:r>
              <a:rPr lang="en-US" sz="1200" dirty="0"/>
              <a:t>KJV</a:t>
            </a:r>
            <a:r>
              <a:rPr lang="en-US" sz="2800" dirty="0"/>
              <a:t>; </a:t>
            </a:r>
            <a:r>
              <a:rPr lang="en-US" dirty="0"/>
              <a:t>4:3-4; cf. Acts 26:24)</a:t>
            </a:r>
          </a:p>
          <a:p>
            <a:pPr>
              <a:spcAft>
                <a:spcPts val="450"/>
              </a:spcAft>
              <a:buFont typeface="Arial" panose="020B0604020202020204" pitchFamily="34" charset="0"/>
              <a:buChar char="•"/>
            </a:pPr>
            <a:r>
              <a:rPr lang="en-US" sz="2800" b="1" dirty="0"/>
              <a:t>Who is adequate for these things?</a:t>
            </a:r>
            <a:r>
              <a:rPr lang="en-US" dirty="0"/>
              <a:t> </a:t>
            </a:r>
            <a:br>
              <a:rPr lang="en-US" dirty="0"/>
            </a:br>
            <a:r>
              <a:rPr lang="en-US" dirty="0"/>
              <a:t>(2 Corinthians 3:4-6)</a:t>
            </a:r>
          </a:p>
        </p:txBody>
      </p:sp>
    </p:spTree>
    <p:extLst>
      <p:ext uri="{BB962C8B-B14F-4D97-AF65-F5344CB8AC3E}">
        <p14:creationId xmlns:p14="http://schemas.microsoft.com/office/powerpoint/2010/main" val="202757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fade">
                                      <p:cBhvr>
                                        <p:cTn id="22" dur="500"/>
                                        <p:tgtEl>
                                          <p:spTgt spid="1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xEl>
                                              <p:pRg st="4" end="4"/>
                                            </p:txEl>
                                          </p:spTgt>
                                        </p:tgtEl>
                                        <p:attrNameLst>
                                          <p:attrName>style.visibility</p:attrName>
                                        </p:attrNameLst>
                                      </p:cBhvr>
                                      <p:to>
                                        <p:strVal val="visible"/>
                                      </p:to>
                                    </p:set>
                                    <p:animEffect transition="in" filter="fade">
                                      <p:cBhvr>
                                        <p:cTn id="27" dur="500"/>
                                        <p:tgtEl>
                                          <p:spTgt spid="1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xEl>
                                              <p:pRg st="5" end="5"/>
                                            </p:txEl>
                                          </p:spTgt>
                                        </p:tgtEl>
                                        <p:attrNameLst>
                                          <p:attrName>style.visibility</p:attrName>
                                        </p:attrNameLst>
                                      </p:cBhvr>
                                      <p:to>
                                        <p:strVal val="visible"/>
                                      </p:to>
                                    </p:set>
                                    <p:animEffect transition="in" filter="fade">
                                      <p:cBhvr>
                                        <p:cTn id="32" dur="500"/>
                                        <p:tgtEl>
                                          <p:spTgt spid="1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226127" y="364428"/>
            <a:ext cx="7707561" cy="588623"/>
          </a:xfrm>
        </p:spPr>
        <p:txBody>
          <a:bodyPr>
            <a:spAutoFit/>
          </a:bodyPr>
          <a:lstStyle/>
          <a:p>
            <a:r>
              <a:rPr lang="en-US" b="1" dirty="0"/>
              <a:t>Walking As Children Of Light</a:t>
            </a:r>
          </a:p>
        </p:txBody>
      </p:sp>
      <p:sp>
        <p:nvSpPr>
          <p:cNvPr id="14" name="Content Placeholder 13"/>
          <p:cNvSpPr>
            <a:spLocks noGrp="1"/>
          </p:cNvSpPr>
          <p:nvPr>
            <p:ph idx="1"/>
          </p:nvPr>
        </p:nvSpPr>
        <p:spPr>
          <a:xfrm>
            <a:off x="1102936" y="1087365"/>
            <a:ext cx="8022211" cy="4744889"/>
          </a:xfrm>
        </p:spPr>
        <p:txBody>
          <a:bodyPr wrap="square">
            <a:spAutoFit/>
          </a:bodyPr>
          <a:lstStyle/>
          <a:p>
            <a:pPr marL="61722" indent="0">
              <a:spcAft>
                <a:spcPts val="450"/>
              </a:spcAft>
              <a:buNone/>
            </a:pPr>
            <a:r>
              <a:rPr lang="en-US" sz="2700" b="1" dirty="0"/>
              <a:t>Luminaries through our</a:t>
            </a:r>
            <a:r>
              <a:rPr lang="en-US" sz="2700" dirty="0"/>
              <a:t> … </a:t>
            </a:r>
            <a:r>
              <a:rPr lang="en-US" sz="2100" dirty="0"/>
              <a:t>(Philippians 2:15; </a:t>
            </a:r>
            <a:br>
              <a:rPr lang="en-US" sz="2100" dirty="0"/>
            </a:br>
            <a:r>
              <a:rPr lang="en-US" sz="2100" dirty="0"/>
              <a:t>note verses 12-16)</a:t>
            </a:r>
            <a:endParaRPr lang="en-US" sz="2700" dirty="0"/>
          </a:p>
          <a:p>
            <a:pPr marL="618935" indent="-557213">
              <a:spcAft>
                <a:spcPts val="450"/>
              </a:spcAft>
              <a:buFont typeface="+mj-lt"/>
              <a:buAutoNum type="arabicPeriod"/>
            </a:pPr>
            <a:r>
              <a:rPr lang="en-US" sz="2800" b="1" dirty="0"/>
              <a:t>Consistent obedience</a:t>
            </a:r>
            <a:r>
              <a:rPr lang="en-US" sz="2800" dirty="0"/>
              <a:t>. Verse 12</a:t>
            </a:r>
          </a:p>
          <a:p>
            <a:pPr marL="618935" indent="-557213">
              <a:spcAft>
                <a:spcPts val="450"/>
              </a:spcAft>
              <a:buFont typeface="+mj-lt"/>
              <a:buAutoNum type="arabicPeriod"/>
            </a:pPr>
            <a:r>
              <a:rPr lang="en-US" sz="2800" b="1" dirty="0"/>
              <a:t>Diligent effort</a:t>
            </a:r>
            <a:r>
              <a:rPr lang="en-US" sz="2800" dirty="0"/>
              <a:t>. Verse 12</a:t>
            </a:r>
          </a:p>
          <a:p>
            <a:pPr marL="618935" indent="-557213">
              <a:spcAft>
                <a:spcPts val="450"/>
              </a:spcAft>
              <a:buFont typeface="+mj-lt"/>
              <a:buAutoNum type="arabicPeriod"/>
            </a:pPr>
            <a:r>
              <a:rPr lang="en-US" sz="2800" b="1" dirty="0"/>
              <a:t>Reverence and respect</a:t>
            </a:r>
            <a:r>
              <a:rPr lang="en-US" sz="2800" dirty="0"/>
              <a:t>. Verse 12</a:t>
            </a:r>
          </a:p>
          <a:p>
            <a:pPr marL="618935" indent="-557213">
              <a:spcAft>
                <a:spcPts val="450"/>
              </a:spcAft>
              <a:buFont typeface="+mj-lt"/>
              <a:buAutoNum type="arabicPeriod"/>
            </a:pPr>
            <a:r>
              <a:rPr lang="en-US" sz="2800" b="1" dirty="0"/>
              <a:t>Useful to the Master</a:t>
            </a:r>
            <a:r>
              <a:rPr lang="en-US" sz="2800" dirty="0"/>
              <a:t>. Verse 13</a:t>
            </a:r>
          </a:p>
          <a:p>
            <a:pPr marL="618935" indent="-557213">
              <a:spcAft>
                <a:spcPts val="450"/>
              </a:spcAft>
              <a:buFont typeface="+mj-lt"/>
              <a:buAutoNum type="arabicPeriod"/>
            </a:pPr>
            <a:r>
              <a:rPr lang="en-US" sz="2800" b="1" dirty="0"/>
              <a:t>Without complaining &amp; disputing</a:t>
            </a:r>
            <a:r>
              <a:rPr lang="en-US" sz="2800" dirty="0"/>
              <a:t>. Verse 14</a:t>
            </a:r>
          </a:p>
          <a:p>
            <a:pPr marL="618935" indent="-557213">
              <a:spcAft>
                <a:spcPts val="450"/>
              </a:spcAft>
              <a:buFont typeface="+mj-lt"/>
              <a:buAutoNum type="arabicPeriod"/>
            </a:pPr>
            <a:r>
              <a:rPr lang="en-US" sz="2800" b="1" dirty="0"/>
              <a:t>Above reproach</a:t>
            </a:r>
            <a:r>
              <a:rPr lang="en-US" sz="2800" dirty="0"/>
              <a:t>. Verse 15</a:t>
            </a:r>
          </a:p>
          <a:p>
            <a:pPr marL="618935" indent="-557213">
              <a:spcAft>
                <a:spcPts val="450"/>
              </a:spcAft>
              <a:buFont typeface="+mj-lt"/>
              <a:buAutoNum type="arabicPeriod"/>
            </a:pPr>
            <a:r>
              <a:rPr lang="en-US" sz="2800" b="1" dirty="0"/>
              <a:t>Never quitting</a:t>
            </a:r>
            <a:r>
              <a:rPr lang="en-US" sz="2800" dirty="0"/>
              <a:t>. Verse 16</a:t>
            </a:r>
          </a:p>
        </p:txBody>
      </p:sp>
    </p:spTree>
    <p:extLst>
      <p:ext uri="{BB962C8B-B14F-4D97-AF65-F5344CB8AC3E}">
        <p14:creationId xmlns:p14="http://schemas.microsoft.com/office/powerpoint/2010/main" val="1409526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fade">
                                      <p:cBhvr>
                                        <p:cTn id="22" dur="500"/>
                                        <p:tgtEl>
                                          <p:spTgt spid="1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xEl>
                                              <p:pRg st="4" end="4"/>
                                            </p:txEl>
                                          </p:spTgt>
                                        </p:tgtEl>
                                        <p:attrNameLst>
                                          <p:attrName>style.visibility</p:attrName>
                                        </p:attrNameLst>
                                      </p:cBhvr>
                                      <p:to>
                                        <p:strVal val="visible"/>
                                      </p:to>
                                    </p:set>
                                    <p:animEffect transition="in" filter="fade">
                                      <p:cBhvr>
                                        <p:cTn id="27" dur="500"/>
                                        <p:tgtEl>
                                          <p:spTgt spid="1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xEl>
                                              <p:pRg st="5" end="5"/>
                                            </p:txEl>
                                          </p:spTgt>
                                        </p:tgtEl>
                                        <p:attrNameLst>
                                          <p:attrName>style.visibility</p:attrName>
                                        </p:attrNameLst>
                                      </p:cBhvr>
                                      <p:to>
                                        <p:strVal val="visible"/>
                                      </p:to>
                                    </p:set>
                                    <p:animEffect transition="in" filter="fade">
                                      <p:cBhvr>
                                        <p:cTn id="32" dur="500"/>
                                        <p:tgtEl>
                                          <p:spTgt spid="1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
                                            <p:txEl>
                                              <p:pRg st="6" end="6"/>
                                            </p:txEl>
                                          </p:spTgt>
                                        </p:tgtEl>
                                        <p:attrNameLst>
                                          <p:attrName>style.visibility</p:attrName>
                                        </p:attrNameLst>
                                      </p:cBhvr>
                                      <p:to>
                                        <p:strVal val="visible"/>
                                      </p:to>
                                    </p:set>
                                    <p:animEffect transition="in" filter="fade">
                                      <p:cBhvr>
                                        <p:cTn id="37" dur="500"/>
                                        <p:tgtEl>
                                          <p:spTgt spid="1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
                                            <p:txEl>
                                              <p:pRg st="7" end="7"/>
                                            </p:txEl>
                                          </p:spTgt>
                                        </p:tgtEl>
                                        <p:attrNameLst>
                                          <p:attrName>style.visibility</p:attrName>
                                        </p:attrNameLst>
                                      </p:cBhvr>
                                      <p:to>
                                        <p:strVal val="visible"/>
                                      </p:to>
                                    </p:set>
                                    <p:animEffect transition="in" filter="fade">
                                      <p:cBhvr>
                                        <p:cTn id="42" dur="500"/>
                                        <p:tgtEl>
                                          <p:spTgt spid="1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226127" y="340291"/>
            <a:ext cx="7707561" cy="588623"/>
          </a:xfrm>
        </p:spPr>
        <p:txBody>
          <a:bodyPr>
            <a:spAutoFit/>
          </a:bodyPr>
          <a:lstStyle/>
          <a:p>
            <a:r>
              <a:rPr lang="en-US" b="1" dirty="0"/>
              <a:t>What’s Our Objective?</a:t>
            </a:r>
          </a:p>
        </p:txBody>
      </p:sp>
      <p:sp>
        <p:nvSpPr>
          <p:cNvPr id="14" name="Content Placeholder 13"/>
          <p:cNvSpPr>
            <a:spLocks noGrp="1"/>
          </p:cNvSpPr>
          <p:nvPr>
            <p:ph idx="1"/>
          </p:nvPr>
        </p:nvSpPr>
        <p:spPr>
          <a:xfrm>
            <a:off x="1169565" y="1530626"/>
            <a:ext cx="7917874" cy="3672800"/>
          </a:xfrm>
        </p:spPr>
        <p:txBody>
          <a:bodyPr>
            <a:spAutoFit/>
          </a:bodyPr>
          <a:lstStyle/>
          <a:p>
            <a:pPr marL="61722" indent="0">
              <a:spcAft>
                <a:spcPts val="450"/>
              </a:spcAft>
              <a:buNone/>
            </a:pPr>
            <a:r>
              <a:rPr lang="en-US" sz="3200" dirty="0"/>
              <a:t>“… </a:t>
            </a:r>
            <a:r>
              <a:rPr lang="en-US" sz="3200" b="1" dirty="0"/>
              <a:t>In such a way </a:t>
            </a:r>
            <a:r>
              <a:rPr lang="en-US" sz="3200" dirty="0"/>
              <a:t>that they may </a:t>
            </a:r>
            <a:r>
              <a:rPr lang="en-US" sz="3200" b="1" dirty="0"/>
              <a:t>see your good works</a:t>
            </a:r>
            <a:r>
              <a:rPr lang="en-US" sz="3200" dirty="0"/>
              <a:t>, and </a:t>
            </a:r>
            <a:r>
              <a:rPr lang="en-US" sz="3200" b="1" dirty="0"/>
              <a:t>glorify your Father who is in heaven</a:t>
            </a:r>
            <a:r>
              <a:rPr lang="en-US" sz="3200" dirty="0"/>
              <a:t>.”</a:t>
            </a:r>
          </a:p>
          <a:p>
            <a:pPr marL="61722" indent="0">
              <a:spcAft>
                <a:spcPts val="450"/>
              </a:spcAft>
              <a:buNone/>
            </a:pPr>
            <a:r>
              <a:rPr lang="en-US" sz="3200" dirty="0"/>
              <a:t>We’re being “</a:t>
            </a:r>
            <a:r>
              <a:rPr lang="en-US" sz="3200" b="1" dirty="0"/>
              <a:t>observed</a:t>
            </a:r>
            <a:r>
              <a:rPr lang="en-US" sz="3200" dirty="0"/>
              <a:t>” </a:t>
            </a:r>
            <a:r>
              <a:rPr lang="en-US" dirty="0"/>
              <a:t>(1 Peter 2:11-12).</a:t>
            </a:r>
            <a:endParaRPr lang="en-US" sz="2800" dirty="0"/>
          </a:p>
          <a:p>
            <a:pPr marL="61722" indent="0">
              <a:spcAft>
                <a:spcPts val="450"/>
              </a:spcAft>
              <a:buNone/>
            </a:pPr>
            <a:r>
              <a:rPr lang="en-US" sz="3200" b="1" dirty="0"/>
              <a:t>Convict of sin and plead</a:t>
            </a:r>
            <a:r>
              <a:rPr lang="en-US" sz="3200" dirty="0"/>
              <a:t> and </a:t>
            </a:r>
            <a:r>
              <a:rPr lang="en-US" sz="3200" b="1" dirty="0"/>
              <a:t>persuade</a:t>
            </a:r>
            <a:r>
              <a:rPr lang="en-US" sz="3200" dirty="0"/>
              <a:t> to </a:t>
            </a:r>
            <a:r>
              <a:rPr lang="en-US" sz="3200" b="1" dirty="0"/>
              <a:t>be reconciled to God</a:t>
            </a:r>
            <a:r>
              <a:rPr lang="en-US" sz="3200" dirty="0"/>
              <a:t>. </a:t>
            </a:r>
            <a:br>
              <a:rPr lang="en-US" sz="3200" dirty="0"/>
            </a:br>
            <a:r>
              <a:rPr lang="en-US" dirty="0"/>
              <a:t>(2 Corinthians 5:10-20)</a:t>
            </a:r>
            <a:endParaRPr lang="en-US" sz="4000" dirty="0"/>
          </a:p>
        </p:txBody>
      </p:sp>
    </p:spTree>
    <p:extLst>
      <p:ext uri="{BB962C8B-B14F-4D97-AF65-F5344CB8AC3E}">
        <p14:creationId xmlns:p14="http://schemas.microsoft.com/office/powerpoint/2010/main" val="83334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226127" y="419846"/>
            <a:ext cx="7707561" cy="588623"/>
          </a:xfrm>
        </p:spPr>
        <p:txBody>
          <a:bodyPr>
            <a:spAutoFit/>
          </a:bodyPr>
          <a:lstStyle/>
          <a:p>
            <a:r>
              <a:rPr lang="en-US" b="1" dirty="0"/>
              <a:t>Don’t Turn To The Right Or Left</a:t>
            </a:r>
          </a:p>
        </p:txBody>
      </p:sp>
      <p:sp>
        <p:nvSpPr>
          <p:cNvPr id="14" name="Content Placeholder 13"/>
          <p:cNvSpPr>
            <a:spLocks noGrp="1"/>
          </p:cNvSpPr>
          <p:nvPr>
            <p:ph idx="1"/>
          </p:nvPr>
        </p:nvSpPr>
        <p:spPr>
          <a:xfrm>
            <a:off x="1160138" y="1943100"/>
            <a:ext cx="7917874" cy="2375009"/>
          </a:xfrm>
        </p:spPr>
        <p:txBody>
          <a:bodyPr>
            <a:spAutoFit/>
          </a:bodyPr>
          <a:lstStyle/>
          <a:p>
            <a:pPr marL="61722" indent="0">
              <a:spcAft>
                <a:spcPts val="450"/>
              </a:spcAft>
              <a:buNone/>
            </a:pPr>
            <a:r>
              <a:rPr lang="en-US" sz="2800" b="1" dirty="0"/>
              <a:t>Turn to one way </a:t>
            </a:r>
            <a:r>
              <a:rPr lang="en-US" sz="2800" dirty="0"/>
              <a:t>and we’re doing what’s right </a:t>
            </a:r>
            <a:r>
              <a:rPr lang="en-US" sz="2800" b="1" dirty="0"/>
              <a:t>to be seen of men </a:t>
            </a:r>
            <a:r>
              <a:rPr lang="en-US" sz="2800" dirty="0"/>
              <a:t>and </a:t>
            </a:r>
            <a:r>
              <a:rPr lang="en-US" sz="2800" b="1" dirty="0"/>
              <a:t>bring glory to self. </a:t>
            </a:r>
            <a:r>
              <a:rPr lang="en-US" sz="2800" dirty="0"/>
              <a:t>(Matthew 6:1-6)</a:t>
            </a:r>
          </a:p>
          <a:p>
            <a:pPr marL="61722" indent="0">
              <a:spcAft>
                <a:spcPts val="450"/>
              </a:spcAft>
              <a:buNone/>
            </a:pPr>
            <a:r>
              <a:rPr lang="en-US" sz="2800" b="1" dirty="0"/>
              <a:t>Turn the other way </a:t>
            </a:r>
            <a:r>
              <a:rPr lang="en-US" sz="2800" dirty="0"/>
              <a:t>and we hide our light so as to not be seen.</a:t>
            </a:r>
            <a:endParaRPr lang="en-US" sz="3600" dirty="0"/>
          </a:p>
        </p:txBody>
      </p:sp>
    </p:spTree>
    <p:extLst>
      <p:ext uri="{BB962C8B-B14F-4D97-AF65-F5344CB8AC3E}">
        <p14:creationId xmlns:p14="http://schemas.microsoft.com/office/powerpoint/2010/main" val="1413677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065233" y="391565"/>
            <a:ext cx="8056995" cy="588623"/>
          </a:xfrm>
        </p:spPr>
        <p:txBody>
          <a:bodyPr wrap="square">
            <a:spAutoFit/>
          </a:bodyPr>
          <a:lstStyle/>
          <a:p>
            <a:r>
              <a:rPr lang="en-US" b="1" dirty="0"/>
              <a:t>Light Through Obedience To The Gospel</a:t>
            </a:r>
          </a:p>
        </p:txBody>
      </p:sp>
      <p:sp>
        <p:nvSpPr>
          <p:cNvPr id="14" name="Content Placeholder 13"/>
          <p:cNvSpPr>
            <a:spLocks noGrp="1"/>
          </p:cNvSpPr>
          <p:nvPr>
            <p:ph idx="1"/>
          </p:nvPr>
        </p:nvSpPr>
        <p:spPr>
          <a:xfrm>
            <a:off x="1169565" y="1386348"/>
            <a:ext cx="7917874" cy="4785926"/>
          </a:xfrm>
        </p:spPr>
        <p:txBody>
          <a:bodyPr>
            <a:spAutoFit/>
          </a:bodyPr>
          <a:lstStyle/>
          <a:p>
            <a:pPr marL="61722" indent="0">
              <a:spcAft>
                <a:spcPts val="450"/>
              </a:spcAft>
              <a:buNone/>
            </a:pPr>
            <a:r>
              <a:rPr lang="en-US" sz="2800" b="1" dirty="0"/>
              <a:t>It’s up to us to preach God’s plan of salvation and turn them to the light of the gospel. </a:t>
            </a:r>
            <a:r>
              <a:rPr lang="en-US" dirty="0"/>
              <a:t>(2 Timothy 1:10; Acts 26:18)</a:t>
            </a:r>
          </a:p>
          <a:p>
            <a:pPr marL="61722" indent="0">
              <a:spcAft>
                <a:spcPts val="450"/>
              </a:spcAft>
              <a:buNone/>
            </a:pPr>
            <a:r>
              <a:rPr lang="en-US" sz="2800" b="1" dirty="0"/>
              <a:t>It’s up each of us to obey the call of the gospel </a:t>
            </a:r>
            <a:r>
              <a:rPr lang="en-US" sz="2800" dirty="0"/>
              <a:t>through our </a:t>
            </a:r>
            <a:r>
              <a:rPr lang="en-US" sz="2800" b="1" dirty="0"/>
              <a:t>faith, confession, </a:t>
            </a:r>
            <a:r>
              <a:rPr lang="en-US" sz="2800" dirty="0"/>
              <a:t>and</a:t>
            </a:r>
            <a:r>
              <a:rPr lang="en-US" sz="2800" b="1" dirty="0"/>
              <a:t> baptism into Jesus Christ</a:t>
            </a:r>
            <a:r>
              <a:rPr lang="en-US" sz="2800" dirty="0"/>
              <a:t>. (Acts 2:38)</a:t>
            </a:r>
          </a:p>
          <a:p>
            <a:pPr marL="61722" indent="0">
              <a:spcAft>
                <a:spcPts val="450"/>
              </a:spcAft>
              <a:buNone/>
            </a:pPr>
            <a:r>
              <a:rPr lang="en-US" sz="2800" b="1" dirty="0"/>
              <a:t>What if we’ve failed as Christians to be the salt and light God calls us to be</a:t>
            </a:r>
            <a:r>
              <a:rPr lang="en-US" sz="2800" dirty="0"/>
              <a:t>?</a:t>
            </a:r>
          </a:p>
          <a:p>
            <a:pPr>
              <a:spcAft>
                <a:spcPts val="450"/>
              </a:spcAft>
              <a:buFont typeface="Arial" panose="020B0604020202020204" pitchFamily="34" charset="0"/>
              <a:buChar char="•"/>
            </a:pPr>
            <a:r>
              <a:rPr lang="en-US" sz="2800" b="1" dirty="0"/>
              <a:t>Be thankful God has granted us time to repent and change</a:t>
            </a:r>
            <a:r>
              <a:rPr lang="en-US" sz="2800" dirty="0"/>
              <a:t>.</a:t>
            </a:r>
          </a:p>
        </p:txBody>
      </p:sp>
    </p:spTree>
    <p:extLst>
      <p:ext uri="{BB962C8B-B14F-4D97-AF65-F5344CB8AC3E}">
        <p14:creationId xmlns:p14="http://schemas.microsoft.com/office/powerpoint/2010/main" val="346603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fade">
                                      <p:cBhvr>
                                        <p:cTn id="22" dur="500"/>
                                        <p:tgtEl>
                                          <p:spTgt spid="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226127" y="380124"/>
            <a:ext cx="7707561" cy="588623"/>
          </a:xfrm>
        </p:spPr>
        <p:txBody>
          <a:bodyPr>
            <a:spAutoFit/>
          </a:bodyPr>
          <a:lstStyle/>
          <a:p>
            <a:r>
              <a:rPr lang="en-US" b="1" dirty="0"/>
              <a:t>Context …</a:t>
            </a:r>
          </a:p>
        </p:txBody>
      </p:sp>
      <p:sp>
        <p:nvSpPr>
          <p:cNvPr id="14" name="Content Placeholder 13"/>
          <p:cNvSpPr>
            <a:spLocks noGrp="1"/>
          </p:cNvSpPr>
          <p:nvPr>
            <p:ph idx="1"/>
          </p:nvPr>
        </p:nvSpPr>
        <p:spPr>
          <a:xfrm>
            <a:off x="1226127" y="1103061"/>
            <a:ext cx="7707561" cy="5578387"/>
          </a:xfrm>
        </p:spPr>
        <p:txBody>
          <a:bodyPr>
            <a:spAutoFit/>
          </a:bodyPr>
          <a:lstStyle/>
          <a:p>
            <a:pPr>
              <a:lnSpc>
                <a:spcPct val="110000"/>
              </a:lnSpc>
              <a:spcAft>
                <a:spcPts val="450"/>
              </a:spcAft>
            </a:pPr>
            <a:r>
              <a:rPr lang="en-US" sz="3200" dirty="0"/>
              <a:t>In the </a:t>
            </a:r>
            <a:r>
              <a:rPr lang="en-US" sz="3200" b="1" dirty="0"/>
              <a:t>Sermon On The Mount.</a:t>
            </a:r>
          </a:p>
          <a:p>
            <a:pPr>
              <a:lnSpc>
                <a:spcPct val="110000"/>
              </a:lnSpc>
              <a:spcAft>
                <a:spcPts val="450"/>
              </a:spcAft>
            </a:pPr>
            <a:r>
              <a:rPr lang="en-US" sz="3200" dirty="0"/>
              <a:t>Overall context is </a:t>
            </a:r>
            <a:r>
              <a:rPr lang="en-US" sz="3200" b="1" dirty="0"/>
              <a:t>the Kingdom</a:t>
            </a:r>
            <a:r>
              <a:rPr lang="en-US" sz="3200" dirty="0"/>
              <a:t>. </a:t>
            </a:r>
            <a:br>
              <a:rPr lang="en-US" sz="3200" dirty="0"/>
            </a:br>
            <a:r>
              <a:rPr lang="en-US" dirty="0"/>
              <a:t>(5:3; 6:33; 7:21)</a:t>
            </a:r>
          </a:p>
          <a:p>
            <a:pPr>
              <a:lnSpc>
                <a:spcPct val="110000"/>
              </a:lnSpc>
              <a:spcAft>
                <a:spcPts val="450"/>
              </a:spcAft>
            </a:pPr>
            <a:r>
              <a:rPr lang="en-US" sz="3200" dirty="0"/>
              <a:t>Jesus began by teaching the </a:t>
            </a:r>
            <a:r>
              <a:rPr lang="en-US" sz="3200" b="1" dirty="0"/>
              <a:t>qualities</a:t>
            </a:r>
            <a:r>
              <a:rPr lang="en-US" sz="3200" dirty="0"/>
              <a:t> (beatitudes) </a:t>
            </a:r>
            <a:r>
              <a:rPr lang="en-US" sz="3200" b="1" dirty="0"/>
              <a:t>those in His kingdom are to possess</a:t>
            </a:r>
            <a:r>
              <a:rPr lang="en-US" sz="3200" dirty="0"/>
              <a:t>. </a:t>
            </a:r>
            <a:br>
              <a:rPr lang="en-US" sz="3200" dirty="0"/>
            </a:br>
            <a:r>
              <a:rPr lang="en-US" dirty="0"/>
              <a:t>(note Luke 16:16)</a:t>
            </a:r>
          </a:p>
          <a:p>
            <a:pPr>
              <a:lnSpc>
                <a:spcPct val="110000"/>
              </a:lnSpc>
              <a:spcAft>
                <a:spcPts val="450"/>
              </a:spcAft>
            </a:pPr>
            <a:r>
              <a:rPr lang="en-US" sz="3200" dirty="0"/>
              <a:t>The last of which is the endurance of </a:t>
            </a:r>
            <a:r>
              <a:rPr lang="en-US" sz="3200" b="1" dirty="0"/>
              <a:t>persecution for the sake of righteousness</a:t>
            </a:r>
            <a:r>
              <a:rPr lang="en-US" sz="3200" dirty="0"/>
              <a:t>.</a:t>
            </a:r>
          </a:p>
        </p:txBody>
      </p:sp>
    </p:spTree>
    <p:extLst>
      <p:ext uri="{BB962C8B-B14F-4D97-AF65-F5344CB8AC3E}">
        <p14:creationId xmlns:p14="http://schemas.microsoft.com/office/powerpoint/2010/main" val="881956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fade">
                                      <p:cBhvr>
                                        <p:cTn id="22" dur="500"/>
                                        <p:tgtEl>
                                          <p:spTgt spid="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226127" y="1197542"/>
            <a:ext cx="7707561" cy="588623"/>
          </a:xfrm>
        </p:spPr>
        <p:txBody>
          <a:bodyPr>
            <a:spAutoFit/>
          </a:bodyPr>
          <a:lstStyle/>
          <a:p>
            <a:r>
              <a:rPr lang="en-US" b="1" dirty="0"/>
              <a:t>Thought Question …</a:t>
            </a:r>
          </a:p>
        </p:txBody>
      </p:sp>
      <p:sp>
        <p:nvSpPr>
          <p:cNvPr id="14" name="Content Placeholder 13"/>
          <p:cNvSpPr>
            <a:spLocks noGrp="1"/>
          </p:cNvSpPr>
          <p:nvPr>
            <p:ph idx="1"/>
          </p:nvPr>
        </p:nvSpPr>
        <p:spPr>
          <a:xfrm>
            <a:off x="1226127" y="1943100"/>
            <a:ext cx="7034646" cy="2215991"/>
          </a:xfrm>
        </p:spPr>
        <p:txBody>
          <a:bodyPr>
            <a:spAutoFit/>
          </a:bodyPr>
          <a:lstStyle/>
          <a:p>
            <a:pPr marL="61722" indent="0" algn="ctr">
              <a:buNone/>
            </a:pPr>
            <a:r>
              <a:rPr lang="en-US" sz="4600" b="1" dirty="0"/>
              <a:t>If we know persecution is coming, how might we limit our influence?</a:t>
            </a:r>
          </a:p>
        </p:txBody>
      </p:sp>
    </p:spTree>
    <p:extLst>
      <p:ext uri="{BB962C8B-B14F-4D97-AF65-F5344CB8AC3E}">
        <p14:creationId xmlns:p14="http://schemas.microsoft.com/office/powerpoint/2010/main" val="3877972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226126" y="857250"/>
            <a:ext cx="7707561" cy="857250"/>
          </a:xfrm>
        </p:spPr>
        <p:txBody>
          <a:bodyPr/>
          <a:lstStyle/>
          <a:p>
            <a:r>
              <a:rPr lang="en-US" b="1" dirty="0"/>
              <a:t>Bible Metaphors For Influence</a:t>
            </a:r>
          </a:p>
        </p:txBody>
      </p:sp>
      <p:graphicFrame>
        <p:nvGraphicFramePr>
          <p:cNvPr id="5" name="Diagram 4">
            <a:extLst>
              <a:ext uri="{FF2B5EF4-FFF2-40B4-BE49-F238E27FC236}">
                <a16:creationId xmlns:a16="http://schemas.microsoft.com/office/drawing/2014/main" id="{1DE12685-24E8-235F-8C5E-C5D92BD9E829}"/>
              </a:ext>
            </a:extLst>
          </p:cNvPr>
          <p:cNvGraphicFramePr/>
          <p:nvPr/>
        </p:nvGraphicFramePr>
        <p:xfrm>
          <a:off x="2031907" y="1714501"/>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47705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226127" y="187999"/>
            <a:ext cx="7707561" cy="588623"/>
          </a:xfrm>
        </p:spPr>
        <p:txBody>
          <a:bodyPr>
            <a:spAutoFit/>
          </a:bodyPr>
          <a:lstStyle/>
          <a:p>
            <a:r>
              <a:rPr lang="en-US" b="1" dirty="0"/>
              <a:t>“</a:t>
            </a:r>
            <a:r>
              <a:rPr lang="en-US" b="1" dirty="0">
                <a:solidFill>
                  <a:schemeClr val="tx1"/>
                </a:solidFill>
              </a:rPr>
              <a:t>You</a:t>
            </a:r>
            <a:r>
              <a:rPr lang="en-US" b="1" dirty="0"/>
              <a:t> are the salt of the earth …”</a:t>
            </a:r>
          </a:p>
        </p:txBody>
      </p:sp>
      <p:sp>
        <p:nvSpPr>
          <p:cNvPr id="14" name="Content Placeholder 13"/>
          <p:cNvSpPr>
            <a:spLocks noGrp="1"/>
          </p:cNvSpPr>
          <p:nvPr>
            <p:ph idx="1"/>
          </p:nvPr>
        </p:nvSpPr>
        <p:spPr>
          <a:xfrm>
            <a:off x="1080655" y="826093"/>
            <a:ext cx="8063345" cy="5990294"/>
          </a:xfrm>
        </p:spPr>
        <p:txBody>
          <a:bodyPr>
            <a:spAutoFit/>
          </a:bodyPr>
          <a:lstStyle/>
          <a:p>
            <a:pPr marL="61722" indent="0">
              <a:lnSpc>
                <a:spcPct val="110000"/>
              </a:lnSpc>
              <a:spcAft>
                <a:spcPts val="900"/>
              </a:spcAft>
              <a:buNone/>
            </a:pPr>
            <a:r>
              <a:rPr lang="en-US" sz="3200" dirty="0"/>
              <a:t>Who is the “</a:t>
            </a:r>
            <a:r>
              <a:rPr lang="en-US" sz="3200" b="1" dirty="0"/>
              <a:t>You</a:t>
            </a:r>
            <a:r>
              <a:rPr lang="en-US" sz="3200" dirty="0"/>
              <a:t>”</a:t>
            </a:r>
            <a:r>
              <a:rPr lang="en-US" sz="3200" b="1" dirty="0"/>
              <a:t>?</a:t>
            </a:r>
          </a:p>
          <a:p>
            <a:pPr marL="457200" indent="-396875">
              <a:lnSpc>
                <a:spcPct val="110000"/>
              </a:lnSpc>
              <a:spcBef>
                <a:spcPts val="400"/>
              </a:spcBef>
              <a:buAutoNum type="arabicPeriod"/>
            </a:pPr>
            <a:r>
              <a:rPr lang="en-US" sz="3200" dirty="0"/>
              <a:t>“The</a:t>
            </a:r>
            <a:r>
              <a:rPr lang="en-US" sz="3200" b="1" dirty="0"/>
              <a:t> poor in spirit</a:t>
            </a:r>
            <a:r>
              <a:rPr lang="en-US" sz="3200" dirty="0"/>
              <a:t>”</a:t>
            </a:r>
          </a:p>
          <a:p>
            <a:pPr marL="457200" indent="-396875">
              <a:lnSpc>
                <a:spcPct val="110000"/>
              </a:lnSpc>
              <a:spcBef>
                <a:spcPts val="400"/>
              </a:spcBef>
              <a:buAutoNum type="arabicPeriod"/>
            </a:pPr>
            <a:r>
              <a:rPr lang="en-US" sz="3200" dirty="0"/>
              <a:t>“Those</a:t>
            </a:r>
            <a:r>
              <a:rPr lang="en-US" sz="3200" b="1" dirty="0"/>
              <a:t> </a:t>
            </a:r>
            <a:r>
              <a:rPr lang="en-US" sz="3200" dirty="0"/>
              <a:t>who</a:t>
            </a:r>
            <a:r>
              <a:rPr lang="en-US" sz="3200" b="1" dirty="0"/>
              <a:t> mourn</a:t>
            </a:r>
            <a:r>
              <a:rPr lang="en-US" sz="3200" dirty="0"/>
              <a:t>”</a:t>
            </a:r>
          </a:p>
          <a:p>
            <a:pPr marL="457200" indent="-396875">
              <a:lnSpc>
                <a:spcPct val="110000"/>
              </a:lnSpc>
              <a:spcBef>
                <a:spcPts val="400"/>
              </a:spcBef>
              <a:buAutoNum type="arabicPeriod"/>
            </a:pPr>
            <a:r>
              <a:rPr lang="en-US" sz="3200" dirty="0"/>
              <a:t>“The</a:t>
            </a:r>
            <a:r>
              <a:rPr lang="en-US" sz="3200" b="1" dirty="0"/>
              <a:t> gentle</a:t>
            </a:r>
            <a:r>
              <a:rPr lang="en-US" sz="3200" dirty="0"/>
              <a:t>”</a:t>
            </a:r>
            <a:r>
              <a:rPr lang="en-US" sz="3200" b="1" dirty="0"/>
              <a:t> </a:t>
            </a:r>
            <a:r>
              <a:rPr lang="en-US" sz="3200" dirty="0"/>
              <a:t>or</a:t>
            </a:r>
            <a:r>
              <a:rPr lang="en-US" sz="3200" b="1" dirty="0"/>
              <a:t> </a:t>
            </a:r>
            <a:r>
              <a:rPr lang="en-US" sz="3200" dirty="0"/>
              <a:t>“</a:t>
            </a:r>
            <a:r>
              <a:rPr lang="en-US" sz="3200" b="1" dirty="0"/>
              <a:t>meek</a:t>
            </a:r>
            <a:r>
              <a:rPr lang="en-US" sz="3200" dirty="0"/>
              <a:t>”</a:t>
            </a:r>
          </a:p>
          <a:p>
            <a:pPr marL="461963" indent="-401638" defTabSz="687388">
              <a:lnSpc>
                <a:spcPct val="110000"/>
              </a:lnSpc>
              <a:spcBef>
                <a:spcPts val="400"/>
              </a:spcBef>
              <a:buAutoNum type="arabicPeriod"/>
            </a:pPr>
            <a:r>
              <a:rPr lang="en-US" sz="3200" dirty="0"/>
              <a:t>“Those who </a:t>
            </a:r>
            <a:r>
              <a:rPr lang="en-US" sz="3200" b="1" dirty="0"/>
              <a:t>hunger and thirst for 	righteousness</a:t>
            </a:r>
            <a:r>
              <a:rPr lang="en-US" sz="3200" dirty="0"/>
              <a:t>.”</a:t>
            </a:r>
          </a:p>
          <a:p>
            <a:pPr marL="457200" indent="-396875">
              <a:lnSpc>
                <a:spcPct val="110000"/>
              </a:lnSpc>
              <a:spcBef>
                <a:spcPts val="400"/>
              </a:spcBef>
              <a:buAutoNum type="arabicPeriod"/>
            </a:pPr>
            <a:r>
              <a:rPr lang="en-US" sz="3200" dirty="0"/>
              <a:t>“The</a:t>
            </a:r>
            <a:r>
              <a:rPr lang="en-US" sz="3200" b="1" dirty="0"/>
              <a:t> merciful</a:t>
            </a:r>
            <a:r>
              <a:rPr lang="en-US" sz="3200" dirty="0"/>
              <a:t>”</a:t>
            </a:r>
          </a:p>
          <a:p>
            <a:pPr marL="457200" indent="-396875">
              <a:lnSpc>
                <a:spcPct val="110000"/>
              </a:lnSpc>
              <a:spcBef>
                <a:spcPts val="400"/>
              </a:spcBef>
              <a:buAutoNum type="arabicPeriod"/>
            </a:pPr>
            <a:r>
              <a:rPr lang="en-US" sz="3200" dirty="0"/>
              <a:t>“The</a:t>
            </a:r>
            <a:r>
              <a:rPr lang="en-US" sz="3200" b="1" dirty="0"/>
              <a:t> pure in heart</a:t>
            </a:r>
            <a:r>
              <a:rPr lang="en-US" sz="3200" dirty="0"/>
              <a:t>”</a:t>
            </a:r>
          </a:p>
          <a:p>
            <a:pPr marL="457200" indent="-396875">
              <a:lnSpc>
                <a:spcPct val="110000"/>
              </a:lnSpc>
              <a:spcBef>
                <a:spcPts val="400"/>
              </a:spcBef>
              <a:buAutoNum type="arabicPeriod"/>
            </a:pPr>
            <a:r>
              <a:rPr lang="en-US" sz="3200" dirty="0"/>
              <a:t>“The</a:t>
            </a:r>
            <a:r>
              <a:rPr lang="en-US" sz="3200" b="1" dirty="0"/>
              <a:t> peacemakers</a:t>
            </a:r>
            <a:r>
              <a:rPr lang="en-US" sz="3200" dirty="0"/>
              <a:t>”</a:t>
            </a:r>
          </a:p>
          <a:p>
            <a:pPr marL="457200" indent="-396875">
              <a:lnSpc>
                <a:spcPct val="110000"/>
              </a:lnSpc>
              <a:spcBef>
                <a:spcPts val="400"/>
              </a:spcBef>
              <a:buAutoNum type="arabicPeriod"/>
            </a:pPr>
            <a:r>
              <a:rPr lang="en-US" sz="3200" dirty="0"/>
              <a:t>“Those </a:t>
            </a:r>
            <a:r>
              <a:rPr lang="en-US" sz="3200" b="1" dirty="0"/>
              <a:t>persecuted for righteousness</a:t>
            </a:r>
            <a:r>
              <a:rPr lang="en-US" sz="3200" dirty="0"/>
              <a:t>”</a:t>
            </a:r>
          </a:p>
        </p:txBody>
      </p:sp>
    </p:spTree>
    <p:extLst>
      <p:ext uri="{BB962C8B-B14F-4D97-AF65-F5344CB8AC3E}">
        <p14:creationId xmlns:p14="http://schemas.microsoft.com/office/powerpoint/2010/main" val="3770846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fade">
                                      <p:cBhvr>
                                        <p:cTn id="22" dur="500"/>
                                        <p:tgtEl>
                                          <p:spTgt spid="1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xEl>
                                              <p:pRg st="4" end="4"/>
                                            </p:txEl>
                                          </p:spTgt>
                                        </p:tgtEl>
                                        <p:attrNameLst>
                                          <p:attrName>style.visibility</p:attrName>
                                        </p:attrNameLst>
                                      </p:cBhvr>
                                      <p:to>
                                        <p:strVal val="visible"/>
                                      </p:to>
                                    </p:set>
                                    <p:animEffect transition="in" filter="fade">
                                      <p:cBhvr>
                                        <p:cTn id="27" dur="500"/>
                                        <p:tgtEl>
                                          <p:spTgt spid="1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xEl>
                                              <p:pRg st="5" end="5"/>
                                            </p:txEl>
                                          </p:spTgt>
                                        </p:tgtEl>
                                        <p:attrNameLst>
                                          <p:attrName>style.visibility</p:attrName>
                                        </p:attrNameLst>
                                      </p:cBhvr>
                                      <p:to>
                                        <p:strVal val="visible"/>
                                      </p:to>
                                    </p:set>
                                    <p:animEffect transition="in" filter="fade">
                                      <p:cBhvr>
                                        <p:cTn id="32" dur="500"/>
                                        <p:tgtEl>
                                          <p:spTgt spid="1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
                                            <p:txEl>
                                              <p:pRg st="6" end="6"/>
                                            </p:txEl>
                                          </p:spTgt>
                                        </p:tgtEl>
                                        <p:attrNameLst>
                                          <p:attrName>style.visibility</p:attrName>
                                        </p:attrNameLst>
                                      </p:cBhvr>
                                      <p:to>
                                        <p:strVal val="visible"/>
                                      </p:to>
                                    </p:set>
                                    <p:animEffect transition="in" filter="fade">
                                      <p:cBhvr>
                                        <p:cTn id="37" dur="500"/>
                                        <p:tgtEl>
                                          <p:spTgt spid="1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
                                            <p:txEl>
                                              <p:pRg st="7" end="7"/>
                                            </p:txEl>
                                          </p:spTgt>
                                        </p:tgtEl>
                                        <p:attrNameLst>
                                          <p:attrName>style.visibility</p:attrName>
                                        </p:attrNameLst>
                                      </p:cBhvr>
                                      <p:to>
                                        <p:strVal val="visible"/>
                                      </p:to>
                                    </p:set>
                                    <p:animEffect transition="in" filter="fade">
                                      <p:cBhvr>
                                        <p:cTn id="42" dur="500"/>
                                        <p:tgtEl>
                                          <p:spTgt spid="1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4">
                                            <p:txEl>
                                              <p:pRg st="8" end="8"/>
                                            </p:txEl>
                                          </p:spTgt>
                                        </p:tgtEl>
                                        <p:attrNameLst>
                                          <p:attrName>style.visibility</p:attrName>
                                        </p:attrNameLst>
                                      </p:cBhvr>
                                      <p:to>
                                        <p:strVal val="visible"/>
                                      </p:to>
                                    </p:set>
                                    <p:animEffect transition="in" filter="fade">
                                      <p:cBhvr>
                                        <p:cTn id="47" dur="500"/>
                                        <p:tgtEl>
                                          <p:spTgt spid="1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226127" y="1004468"/>
            <a:ext cx="7707561" cy="588623"/>
          </a:xfrm>
        </p:spPr>
        <p:txBody>
          <a:bodyPr>
            <a:spAutoFit/>
          </a:bodyPr>
          <a:lstStyle/>
          <a:p>
            <a:r>
              <a:rPr lang="en-US" dirty="0"/>
              <a:t>“</a:t>
            </a:r>
            <a:r>
              <a:rPr lang="en-US" b="1" dirty="0"/>
              <a:t>You are the salt of the earth</a:t>
            </a:r>
            <a:r>
              <a:rPr lang="en-US" dirty="0"/>
              <a:t> …”</a:t>
            </a:r>
          </a:p>
        </p:txBody>
      </p:sp>
      <p:sp>
        <p:nvSpPr>
          <p:cNvPr id="14" name="Content Placeholder 13"/>
          <p:cNvSpPr>
            <a:spLocks noGrp="1"/>
          </p:cNvSpPr>
          <p:nvPr>
            <p:ph idx="1"/>
          </p:nvPr>
        </p:nvSpPr>
        <p:spPr>
          <a:xfrm>
            <a:off x="1226127" y="1727404"/>
            <a:ext cx="7707561" cy="1868845"/>
          </a:xfrm>
        </p:spPr>
        <p:txBody>
          <a:bodyPr>
            <a:spAutoFit/>
          </a:bodyPr>
          <a:lstStyle/>
          <a:p>
            <a:pPr marL="61722" indent="0" algn="ctr">
              <a:lnSpc>
                <a:spcPct val="110000"/>
              </a:lnSpc>
              <a:spcAft>
                <a:spcPts val="900"/>
              </a:spcAft>
              <a:buNone/>
            </a:pPr>
            <a:r>
              <a:rPr lang="en-US" sz="3600" b="1" dirty="0"/>
              <a:t>Failing to live the beatitudes will negate any influence for good we may be able to have!</a:t>
            </a:r>
          </a:p>
        </p:txBody>
      </p:sp>
    </p:spTree>
    <p:extLst>
      <p:ext uri="{BB962C8B-B14F-4D97-AF65-F5344CB8AC3E}">
        <p14:creationId xmlns:p14="http://schemas.microsoft.com/office/powerpoint/2010/main" val="639618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226127" y="1197542"/>
            <a:ext cx="7707561" cy="588623"/>
          </a:xfrm>
        </p:spPr>
        <p:txBody>
          <a:bodyPr>
            <a:spAutoFit/>
          </a:bodyPr>
          <a:lstStyle/>
          <a:p>
            <a:r>
              <a:rPr lang="en-US" b="1" dirty="0"/>
              <a:t>You </a:t>
            </a:r>
            <a:r>
              <a:rPr lang="en-US" b="1" dirty="0">
                <a:solidFill>
                  <a:schemeClr val="tx1"/>
                </a:solidFill>
              </a:rPr>
              <a:t>ARE</a:t>
            </a:r>
            <a:r>
              <a:rPr lang="en-US" b="1" dirty="0"/>
              <a:t> the salt of the earth</a:t>
            </a:r>
            <a:r>
              <a:rPr lang="en-US" dirty="0"/>
              <a:t> …</a:t>
            </a:r>
          </a:p>
        </p:txBody>
      </p:sp>
      <p:sp>
        <p:nvSpPr>
          <p:cNvPr id="14" name="Content Placeholder 13"/>
          <p:cNvSpPr>
            <a:spLocks noGrp="1"/>
          </p:cNvSpPr>
          <p:nvPr>
            <p:ph idx="1"/>
          </p:nvPr>
        </p:nvSpPr>
        <p:spPr>
          <a:xfrm>
            <a:off x="1226127" y="1943100"/>
            <a:ext cx="7034646" cy="2657138"/>
          </a:xfrm>
        </p:spPr>
        <p:txBody>
          <a:bodyPr>
            <a:spAutoFit/>
          </a:bodyPr>
          <a:lstStyle/>
          <a:p>
            <a:pPr>
              <a:spcAft>
                <a:spcPts val="450"/>
              </a:spcAft>
            </a:pPr>
            <a:r>
              <a:rPr lang="en-US" sz="3000" dirty="0"/>
              <a:t>Not </a:t>
            </a:r>
            <a:r>
              <a:rPr lang="en-US" sz="3000" b="1" dirty="0"/>
              <a:t>possessing</a:t>
            </a:r>
            <a:r>
              <a:rPr lang="en-US" sz="3000" dirty="0"/>
              <a:t> salt but </a:t>
            </a:r>
            <a:r>
              <a:rPr lang="en-US" sz="3000" b="1" dirty="0"/>
              <a:t>being</a:t>
            </a:r>
            <a:r>
              <a:rPr lang="en-US" sz="3000" dirty="0"/>
              <a:t> salt.</a:t>
            </a:r>
          </a:p>
          <a:p>
            <a:pPr>
              <a:spcAft>
                <a:spcPts val="450"/>
              </a:spcAft>
            </a:pPr>
            <a:r>
              <a:rPr lang="en-US" sz="3000" dirty="0"/>
              <a:t>Not “</a:t>
            </a:r>
            <a:r>
              <a:rPr lang="en-US" sz="3000" b="1" dirty="0"/>
              <a:t>you have salt</a:t>
            </a:r>
            <a:r>
              <a:rPr lang="en-US" sz="3000" dirty="0"/>
              <a:t>” but “</a:t>
            </a:r>
            <a:r>
              <a:rPr lang="en-US" sz="3000" b="1" dirty="0"/>
              <a:t>you are salt</a:t>
            </a:r>
            <a:r>
              <a:rPr lang="en-US" sz="3000" dirty="0"/>
              <a:t>.”</a:t>
            </a:r>
          </a:p>
          <a:p>
            <a:pPr>
              <a:spcAft>
                <a:spcPts val="450"/>
              </a:spcAft>
            </a:pPr>
            <a:r>
              <a:rPr lang="en-US" sz="3000" dirty="0"/>
              <a:t>Not just </a:t>
            </a:r>
            <a:r>
              <a:rPr lang="en-US" sz="3000" b="1" dirty="0"/>
              <a:t>wearing the name </a:t>
            </a:r>
            <a:r>
              <a:rPr lang="en-US" sz="3000" dirty="0"/>
              <a:t>but </a:t>
            </a:r>
            <a:r>
              <a:rPr lang="en-US" sz="3000" b="1" dirty="0"/>
              <a:t>having the impact</a:t>
            </a:r>
            <a:r>
              <a:rPr lang="en-US" sz="3000" dirty="0"/>
              <a:t>.</a:t>
            </a:r>
          </a:p>
        </p:txBody>
      </p:sp>
    </p:spTree>
    <p:extLst>
      <p:ext uri="{BB962C8B-B14F-4D97-AF65-F5344CB8AC3E}">
        <p14:creationId xmlns:p14="http://schemas.microsoft.com/office/powerpoint/2010/main" val="4083615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117431" y="364428"/>
            <a:ext cx="7707561" cy="588623"/>
          </a:xfrm>
        </p:spPr>
        <p:txBody>
          <a:bodyPr>
            <a:spAutoFit/>
          </a:bodyPr>
          <a:lstStyle/>
          <a:p>
            <a:r>
              <a:rPr lang="en-US" b="1" dirty="0"/>
              <a:t>You </a:t>
            </a:r>
            <a:r>
              <a:rPr lang="en-US" b="1" dirty="0">
                <a:solidFill>
                  <a:schemeClr val="tx1"/>
                </a:solidFill>
              </a:rPr>
              <a:t>ARE</a:t>
            </a:r>
            <a:r>
              <a:rPr lang="en-US" b="1" dirty="0"/>
              <a:t> the salt of the earth</a:t>
            </a:r>
            <a:r>
              <a:rPr lang="en-US" dirty="0"/>
              <a:t> …</a:t>
            </a:r>
          </a:p>
        </p:txBody>
      </p:sp>
      <p:sp>
        <p:nvSpPr>
          <p:cNvPr id="14" name="Content Placeholder 13"/>
          <p:cNvSpPr>
            <a:spLocks noGrp="1"/>
          </p:cNvSpPr>
          <p:nvPr>
            <p:ph idx="1"/>
          </p:nvPr>
        </p:nvSpPr>
        <p:spPr>
          <a:xfrm>
            <a:off x="1226127" y="1274617"/>
            <a:ext cx="7490170" cy="4733347"/>
          </a:xfrm>
        </p:spPr>
        <p:txBody>
          <a:bodyPr>
            <a:spAutoFit/>
          </a:bodyPr>
          <a:lstStyle/>
          <a:p>
            <a:pPr marL="61722" indent="0">
              <a:spcAft>
                <a:spcPts val="450"/>
              </a:spcAft>
              <a:buNone/>
            </a:pPr>
            <a:r>
              <a:rPr lang="en-US" sz="3200" b="1" dirty="0"/>
              <a:t>Characteristics</a:t>
            </a:r>
            <a:r>
              <a:rPr lang="en-US" sz="3200" dirty="0"/>
              <a:t> of </a:t>
            </a:r>
            <a:r>
              <a:rPr lang="en-US" sz="3200" b="1" dirty="0"/>
              <a:t>salt </a:t>
            </a:r>
            <a:r>
              <a:rPr lang="en-US" sz="3200" dirty="0"/>
              <a:t>…</a:t>
            </a:r>
          </a:p>
          <a:p>
            <a:pPr>
              <a:buFont typeface="Arial" panose="020B0604020202020204" pitchFamily="34" charset="0"/>
              <a:buChar char="•"/>
            </a:pPr>
            <a:r>
              <a:rPr lang="en-US" sz="3500" b="1" dirty="0"/>
              <a:t>Distinctive</a:t>
            </a:r>
          </a:p>
          <a:p>
            <a:pPr>
              <a:buFont typeface="Arial" panose="020B0604020202020204" pitchFamily="34" charset="0"/>
              <a:buChar char="•"/>
            </a:pPr>
            <a:r>
              <a:rPr lang="en-US" sz="3500" b="1" dirty="0"/>
              <a:t>Preserving</a:t>
            </a:r>
          </a:p>
          <a:p>
            <a:pPr>
              <a:spcAft>
                <a:spcPts val="450"/>
              </a:spcAft>
              <a:buFont typeface="Arial" panose="020B0604020202020204" pitchFamily="34" charset="0"/>
              <a:buChar char="•"/>
            </a:pPr>
            <a:r>
              <a:rPr lang="en-US" sz="3500" b="1" dirty="0"/>
              <a:t>Flavoring</a:t>
            </a:r>
          </a:p>
          <a:p>
            <a:pPr marL="61722" indent="0">
              <a:spcAft>
                <a:spcPts val="450"/>
              </a:spcAft>
              <a:buNone/>
            </a:pPr>
            <a:r>
              <a:rPr lang="en-US" sz="2625" dirty="0"/>
              <a:t>The Christian belongs to the world as its distinctive </a:t>
            </a:r>
            <a:r>
              <a:rPr lang="en-US" sz="2625" b="1" dirty="0"/>
              <a:t>preservative</a:t>
            </a:r>
            <a:r>
              <a:rPr lang="en-US" sz="2625" dirty="0"/>
              <a:t> and </a:t>
            </a:r>
            <a:r>
              <a:rPr lang="en-US" sz="2625" b="1" dirty="0"/>
              <a:t>savoring</a:t>
            </a:r>
            <a:r>
              <a:rPr lang="en-US" sz="2625" dirty="0"/>
              <a:t> agent.</a:t>
            </a:r>
          </a:p>
          <a:p>
            <a:pPr marL="61722" indent="0">
              <a:spcAft>
                <a:spcPts val="450"/>
              </a:spcAft>
              <a:buNone/>
            </a:pPr>
            <a:r>
              <a:rPr lang="en-US" sz="2625" b="1" dirty="0"/>
              <a:t>To fail </a:t>
            </a:r>
            <a:r>
              <a:rPr lang="en-US" sz="2625" dirty="0"/>
              <a:t>to serve this function </a:t>
            </a:r>
            <a:r>
              <a:rPr lang="en-US" sz="2625" b="1" dirty="0"/>
              <a:t>is to reject the purpose and nature of a citizen of the kingdom</a:t>
            </a:r>
            <a:r>
              <a:rPr lang="en-US" sz="2625" dirty="0"/>
              <a:t>.</a:t>
            </a:r>
          </a:p>
        </p:txBody>
      </p:sp>
    </p:spTree>
    <p:extLst>
      <p:ext uri="{BB962C8B-B14F-4D97-AF65-F5344CB8AC3E}">
        <p14:creationId xmlns:p14="http://schemas.microsoft.com/office/powerpoint/2010/main" val="4284257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fade">
                                      <p:cBhvr>
                                        <p:cTn id="22" dur="500"/>
                                        <p:tgtEl>
                                          <p:spTgt spid="1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xEl>
                                              <p:pRg st="4" end="4"/>
                                            </p:txEl>
                                          </p:spTgt>
                                        </p:tgtEl>
                                        <p:attrNameLst>
                                          <p:attrName>style.visibility</p:attrName>
                                        </p:attrNameLst>
                                      </p:cBhvr>
                                      <p:to>
                                        <p:strVal val="visible"/>
                                      </p:to>
                                    </p:set>
                                    <p:animEffect transition="in" filter="fade">
                                      <p:cBhvr>
                                        <p:cTn id="27" dur="500"/>
                                        <p:tgtEl>
                                          <p:spTgt spid="1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xEl>
                                              <p:pRg st="5" end="5"/>
                                            </p:txEl>
                                          </p:spTgt>
                                        </p:tgtEl>
                                        <p:attrNameLst>
                                          <p:attrName>style.visibility</p:attrName>
                                        </p:attrNameLst>
                                      </p:cBhvr>
                                      <p:to>
                                        <p:strVal val="visible"/>
                                      </p:to>
                                    </p:set>
                                    <p:animEffect transition="in" filter="fade">
                                      <p:cBhvr>
                                        <p:cTn id="32" dur="500"/>
                                        <p:tgtEl>
                                          <p:spTgt spid="1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117431" y="340291"/>
            <a:ext cx="7707561" cy="588623"/>
          </a:xfrm>
        </p:spPr>
        <p:txBody>
          <a:bodyPr>
            <a:spAutoFit/>
          </a:bodyPr>
          <a:lstStyle/>
          <a:p>
            <a:r>
              <a:rPr lang="en-US" b="1" dirty="0"/>
              <a:t>You </a:t>
            </a:r>
            <a:r>
              <a:rPr lang="en-US" b="1" dirty="0">
                <a:solidFill>
                  <a:schemeClr val="tx1"/>
                </a:solidFill>
              </a:rPr>
              <a:t>ARE</a:t>
            </a:r>
            <a:r>
              <a:rPr lang="en-US" b="1" dirty="0"/>
              <a:t> the salt of the earth</a:t>
            </a:r>
            <a:r>
              <a:rPr lang="en-US" dirty="0"/>
              <a:t> …</a:t>
            </a:r>
          </a:p>
        </p:txBody>
      </p:sp>
      <p:sp>
        <p:nvSpPr>
          <p:cNvPr id="14" name="Content Placeholder 13"/>
          <p:cNvSpPr>
            <a:spLocks noGrp="1"/>
          </p:cNvSpPr>
          <p:nvPr>
            <p:ph idx="1"/>
          </p:nvPr>
        </p:nvSpPr>
        <p:spPr>
          <a:xfrm>
            <a:off x="1226127" y="1233055"/>
            <a:ext cx="7490170" cy="3041858"/>
          </a:xfrm>
        </p:spPr>
        <p:txBody>
          <a:bodyPr>
            <a:spAutoFit/>
          </a:bodyPr>
          <a:lstStyle/>
          <a:p>
            <a:pPr marL="61722" indent="0">
              <a:spcAft>
                <a:spcPts val="450"/>
              </a:spcAft>
              <a:buNone/>
            </a:pPr>
            <a:r>
              <a:rPr lang="en-US" sz="3200" b="1" dirty="0"/>
              <a:t>The call to fulfill our purpose to be …</a:t>
            </a:r>
          </a:p>
          <a:p>
            <a:pPr marL="61722" indent="0">
              <a:spcAft>
                <a:spcPts val="450"/>
              </a:spcAft>
              <a:buNone/>
            </a:pPr>
            <a:r>
              <a:rPr lang="en-US" sz="3200" dirty="0"/>
              <a:t>“</a:t>
            </a:r>
            <a:r>
              <a:rPr lang="en-US" sz="3200" b="1" dirty="0"/>
              <a:t>Useful</a:t>
            </a:r>
            <a:r>
              <a:rPr lang="en-US" sz="3200" dirty="0"/>
              <a:t>” </a:t>
            </a:r>
            <a:r>
              <a:rPr lang="en-US" sz="2100" dirty="0"/>
              <a:t>(2 Timothy 2:21; cf. Isaiah 6:6-8)</a:t>
            </a:r>
          </a:p>
          <a:p>
            <a:pPr marL="61722" indent="0">
              <a:spcBef>
                <a:spcPts val="1200"/>
              </a:spcBef>
              <a:spcAft>
                <a:spcPts val="600"/>
              </a:spcAft>
              <a:buNone/>
            </a:pPr>
            <a:r>
              <a:rPr lang="en-US" sz="3200" dirty="0"/>
              <a:t>And not …</a:t>
            </a:r>
          </a:p>
          <a:p>
            <a:pPr marL="61722" indent="0">
              <a:spcAft>
                <a:spcPts val="450"/>
              </a:spcAft>
              <a:buNone/>
            </a:pPr>
            <a:r>
              <a:rPr lang="en-US" sz="3200" dirty="0"/>
              <a:t>“</a:t>
            </a:r>
            <a:r>
              <a:rPr lang="en-US" sz="3200" b="1" dirty="0"/>
              <a:t>Useless,</a:t>
            </a:r>
            <a:r>
              <a:rPr lang="en-US" sz="3200" dirty="0"/>
              <a:t>” “No longer good for anything …”</a:t>
            </a:r>
            <a:r>
              <a:rPr lang="en-US" sz="3200" b="1" dirty="0"/>
              <a:t> </a:t>
            </a:r>
            <a:r>
              <a:rPr lang="en-US" sz="2100" dirty="0"/>
              <a:t>(Matthew 25:30; 2 Peter 1:8)</a:t>
            </a:r>
          </a:p>
        </p:txBody>
      </p:sp>
    </p:spTree>
    <p:extLst>
      <p:ext uri="{BB962C8B-B14F-4D97-AF65-F5344CB8AC3E}">
        <p14:creationId xmlns:p14="http://schemas.microsoft.com/office/powerpoint/2010/main" val="685665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fade">
                                      <p:cBhvr>
                                        <p:cTn id="22" dur="500"/>
                                        <p:tgtEl>
                                          <p:spTgt spid="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dea design templat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dirty="0"/>
        </a:defPPr>
      </a:lstStyle>
      <a:style>
        <a:lnRef idx="1">
          <a:schemeClr val="accent2"/>
        </a:lnRef>
        <a:fillRef idx="3">
          <a:schemeClr val="accent2"/>
        </a:fillRef>
        <a:effectRef idx="2">
          <a:schemeClr val="accent2"/>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Idea design slides.potx" id="{DF01E6A4-6AA1-422C-B26D-6A4BADE1B013}" vid="{6A88D988-B038-48EA-B513-AE1D8F325C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1178</TotalTime>
  <Words>1237</Words>
  <Application>Microsoft Office PowerPoint</Application>
  <PresentationFormat>On-screen Show (4:3)</PresentationFormat>
  <Paragraphs>124</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Century Gothic</vt:lpstr>
      <vt:lpstr>Verdana</vt:lpstr>
      <vt:lpstr>Wingdings 2</vt:lpstr>
      <vt:lpstr>Idea design template</vt:lpstr>
      <vt:lpstr>Are You Salt and Light? Examining our influence in the Kingdom of God</vt:lpstr>
      <vt:lpstr>Context …</vt:lpstr>
      <vt:lpstr>Thought Question …</vt:lpstr>
      <vt:lpstr>Bible Metaphors For Influence</vt:lpstr>
      <vt:lpstr>“You are the salt of the earth …”</vt:lpstr>
      <vt:lpstr>“You are the salt of the earth …”</vt:lpstr>
      <vt:lpstr>You ARE the salt of the earth …</vt:lpstr>
      <vt:lpstr>You ARE the salt of the earth …</vt:lpstr>
      <vt:lpstr>You ARE the salt of the earth …</vt:lpstr>
      <vt:lpstr>How Can I Be Of Use?</vt:lpstr>
      <vt:lpstr>What happens when we stop persevering?</vt:lpstr>
      <vt:lpstr>You Are The Light Of The World</vt:lpstr>
      <vt:lpstr>You Are The Light Of The World</vt:lpstr>
      <vt:lpstr>Walking As Children Of Light</vt:lpstr>
      <vt:lpstr>What’s Our Objective?</vt:lpstr>
      <vt:lpstr>Don’t Turn To The Right Or Left</vt:lpstr>
      <vt:lpstr>Light Through Obedience To The Gospel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Studying the Psalms  Psalms 1</dc:title>
  <dc:creator>mgalloway2715@gmail.com</dc:creator>
  <cp:lastModifiedBy>Richard Lidh</cp:lastModifiedBy>
  <cp:revision>30</cp:revision>
  <cp:lastPrinted>2022-10-28T16:39:31Z</cp:lastPrinted>
  <dcterms:created xsi:type="dcterms:W3CDTF">2022-01-23T15:19:48Z</dcterms:created>
  <dcterms:modified xsi:type="dcterms:W3CDTF">2022-10-28T16:39:53Z</dcterms:modified>
</cp:coreProperties>
</file>